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2" r:id="rId3"/>
    <p:sldId id="264" r:id="rId4"/>
    <p:sldId id="265" r:id="rId5"/>
    <p:sldId id="266" r:id="rId6"/>
    <p:sldId id="267" r:id="rId7"/>
    <p:sldId id="268" r:id="rId8"/>
    <p:sldId id="269" r:id="rId9"/>
    <p:sldId id="270"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0"/>
  </p:normalViewPr>
  <p:slideViewPr>
    <p:cSldViewPr snapToGrid="0">
      <p:cViewPr varScale="1">
        <p:scale>
          <a:sx n="96" d="100"/>
          <a:sy n="96" d="100"/>
        </p:scale>
        <p:origin x="84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D676-C4FD-A58C-743B-9FCB1C0D3A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85DBDB-DF3E-1DE3-C486-E160A6A6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472E49-D201-3651-8200-DE754ADD1C2E}"/>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5" name="Footer Placeholder 4">
            <a:extLst>
              <a:ext uri="{FF2B5EF4-FFF2-40B4-BE49-F238E27FC236}">
                <a16:creationId xmlns:a16="http://schemas.microsoft.com/office/drawing/2014/main" id="{F2FE0342-50CE-4322-EC7B-FF82CE3E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DCF29-CE2E-E223-0853-DF0C056D4AF6}"/>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147390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202F-1D3A-2E60-E90E-BB1D8943B38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ADA57D-69E8-68DA-E46E-9557AA483B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6D8DC0-B3A1-257A-0A3E-91A5AE74E7A8}"/>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5" name="Footer Placeholder 4">
            <a:extLst>
              <a:ext uri="{FF2B5EF4-FFF2-40B4-BE49-F238E27FC236}">
                <a16:creationId xmlns:a16="http://schemas.microsoft.com/office/drawing/2014/main" id="{B43AC351-AC75-08BB-A24F-D8E6AA796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1D3D1-E37E-D813-71B8-D8224CDD2FB4}"/>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241706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6C6E7-F6FD-674A-EC0C-CF1725839B9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D5E608-0422-5791-E17D-98A4A3F09A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83D4C6-D27D-82F0-05E3-E6BB3F874D6D}"/>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5" name="Footer Placeholder 4">
            <a:extLst>
              <a:ext uri="{FF2B5EF4-FFF2-40B4-BE49-F238E27FC236}">
                <a16:creationId xmlns:a16="http://schemas.microsoft.com/office/drawing/2014/main" id="{C2EDD6D5-D34E-A09D-8B7F-D9BA8D622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23637-15BD-910E-3F20-2ADE9479CCD3}"/>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246330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C3F6-307B-6ABC-CFC5-3A5952EFAC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E133EA-BF0F-0D5D-A888-821AB5812E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58AFCF-8719-62AF-671D-82F61355C23E}"/>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5" name="Footer Placeholder 4">
            <a:extLst>
              <a:ext uri="{FF2B5EF4-FFF2-40B4-BE49-F238E27FC236}">
                <a16:creationId xmlns:a16="http://schemas.microsoft.com/office/drawing/2014/main" id="{53F45440-BF7E-EB60-7261-C8D523ABC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10688-C5F8-0C80-F3A7-D92F66BFE34D}"/>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181167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DE24-C55E-A11C-F05D-A5EFCB4B1A0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AFD94BC-DE8F-A5B7-5C22-56C455CF86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73A3139-D552-E033-D23D-FD5590F066F9}"/>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5" name="Footer Placeholder 4">
            <a:extLst>
              <a:ext uri="{FF2B5EF4-FFF2-40B4-BE49-F238E27FC236}">
                <a16:creationId xmlns:a16="http://schemas.microsoft.com/office/drawing/2014/main" id="{0D0BE48A-3112-4E0E-4B1E-F25345AA7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08C66-2817-5585-AC26-71538ECCC9C2}"/>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386855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173A-A84B-9AEF-E5B6-521CA913DE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A0FF40-B995-D527-30A6-84D832F5FC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B02147-42A4-8AED-B434-EC6BB38C167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B9238AB-F191-8AA2-6C34-A08BDA1DEF00}"/>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6" name="Footer Placeholder 5">
            <a:extLst>
              <a:ext uri="{FF2B5EF4-FFF2-40B4-BE49-F238E27FC236}">
                <a16:creationId xmlns:a16="http://schemas.microsoft.com/office/drawing/2014/main" id="{9F565415-09A4-D54B-4D4D-407472C03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A777E-98E9-E81F-88FE-542F9EB5B107}"/>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23198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6F07-67D2-1BEB-9681-147C6681F4C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D8BE20-A333-21AC-8FB5-99A39D8E8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0E7A50-7215-00C1-D897-7BA96D738F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A080EF-F5A1-1390-D0EE-1C5E18ED2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B9E3F17-D6E3-4404-2681-A6FBFEB758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7C0FF7B-79CD-4AEF-0619-01601F17D25C}"/>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8" name="Footer Placeholder 7">
            <a:extLst>
              <a:ext uri="{FF2B5EF4-FFF2-40B4-BE49-F238E27FC236}">
                <a16:creationId xmlns:a16="http://schemas.microsoft.com/office/drawing/2014/main" id="{66FCC4E8-A04E-1DE0-2509-B2EEDEE224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2360EA-BDD4-6843-7E90-2ACC50B78434}"/>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44375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0D1D-50B2-E309-C4D9-BFE10FE7C64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EC618-385F-3D1D-F166-807AADEFB772}"/>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4" name="Footer Placeholder 3">
            <a:extLst>
              <a:ext uri="{FF2B5EF4-FFF2-40B4-BE49-F238E27FC236}">
                <a16:creationId xmlns:a16="http://schemas.microsoft.com/office/drawing/2014/main" id="{C38E31E3-DB2A-0A96-CBE6-104D2C02C4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8B738-5859-A7E5-67EB-2FCBFD0D7BB0}"/>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151958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4E7DC-E1B4-CDA1-0040-65385AC88F32}"/>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3" name="Footer Placeholder 2">
            <a:extLst>
              <a:ext uri="{FF2B5EF4-FFF2-40B4-BE49-F238E27FC236}">
                <a16:creationId xmlns:a16="http://schemas.microsoft.com/office/drawing/2014/main" id="{398DF10E-0909-2F3F-B11C-76B1F76A1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A9FCDB-EBF5-F8BD-CA61-FD247F3CD1B6}"/>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272931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3AD6-AF70-3AD1-7797-0DB8C507FA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FB3651B-3EE1-9368-1D6E-C33341357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0973FFF-437E-6434-7C73-744F53BDB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FC618A-E5C0-270D-18F2-9F2CF1926600}"/>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6" name="Footer Placeholder 5">
            <a:extLst>
              <a:ext uri="{FF2B5EF4-FFF2-40B4-BE49-F238E27FC236}">
                <a16:creationId xmlns:a16="http://schemas.microsoft.com/office/drawing/2014/main" id="{F8BC69D4-403C-2DBA-F22E-DB3573349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6E546-5DAF-EF68-B523-671285E57EDD}"/>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108662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0906-F3C0-87AB-EA15-B0140A3778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2BD8F27-AAE8-11FC-74FA-FB252E981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3F90F8-981E-88CD-A45A-C023CED95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EE1F6C-661D-3207-7035-926B77C79BD6}"/>
              </a:ext>
            </a:extLst>
          </p:cNvPr>
          <p:cNvSpPr>
            <a:spLocks noGrp="1"/>
          </p:cNvSpPr>
          <p:nvPr>
            <p:ph type="dt" sz="half" idx="10"/>
          </p:nvPr>
        </p:nvSpPr>
        <p:spPr/>
        <p:txBody>
          <a:bodyPr/>
          <a:lstStyle/>
          <a:p>
            <a:fld id="{9F5B6149-F807-1748-A213-2C34CBF46C4F}" type="datetimeFigureOut">
              <a:rPr lang="en-US" smtClean="0"/>
              <a:t>6/2/24</a:t>
            </a:fld>
            <a:endParaRPr lang="en-US"/>
          </a:p>
        </p:txBody>
      </p:sp>
      <p:sp>
        <p:nvSpPr>
          <p:cNvPr id="6" name="Footer Placeholder 5">
            <a:extLst>
              <a:ext uri="{FF2B5EF4-FFF2-40B4-BE49-F238E27FC236}">
                <a16:creationId xmlns:a16="http://schemas.microsoft.com/office/drawing/2014/main" id="{35C3AF64-7E0A-88A4-4685-6082F09E1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85E7A6-29C8-186A-8605-85EFFA6E1D49}"/>
              </a:ext>
            </a:extLst>
          </p:cNvPr>
          <p:cNvSpPr>
            <a:spLocks noGrp="1"/>
          </p:cNvSpPr>
          <p:nvPr>
            <p:ph type="sldNum" sz="quarter" idx="12"/>
          </p:nvPr>
        </p:nvSpPr>
        <p:spPr/>
        <p:txBody>
          <a:bodyPr/>
          <a:lstStyle/>
          <a:p>
            <a:fld id="{8171D84F-9EF5-C548-BB1C-2CE6D3F1F88E}" type="slidenum">
              <a:rPr lang="en-US" smtClean="0"/>
              <a:t>‹#›</a:t>
            </a:fld>
            <a:endParaRPr lang="en-US"/>
          </a:p>
        </p:txBody>
      </p:sp>
    </p:spTree>
    <p:extLst>
      <p:ext uri="{BB962C8B-B14F-4D97-AF65-F5344CB8AC3E}">
        <p14:creationId xmlns:p14="http://schemas.microsoft.com/office/powerpoint/2010/main" val="247948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72969-6644-C1D6-2001-D93EED145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01CD58-CDE4-3C05-DC4A-9D90594D4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11462F-312C-8575-E266-0CF5943818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5B6149-F807-1748-A213-2C34CBF46C4F}" type="datetimeFigureOut">
              <a:rPr lang="en-US" smtClean="0"/>
              <a:t>6/2/24</a:t>
            </a:fld>
            <a:endParaRPr lang="en-US"/>
          </a:p>
        </p:txBody>
      </p:sp>
      <p:sp>
        <p:nvSpPr>
          <p:cNvPr id="5" name="Footer Placeholder 4">
            <a:extLst>
              <a:ext uri="{FF2B5EF4-FFF2-40B4-BE49-F238E27FC236}">
                <a16:creationId xmlns:a16="http://schemas.microsoft.com/office/drawing/2014/main" id="{5F228E9B-0AC7-F387-C0F3-31324DC43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A8952F-69D3-EDBF-49B1-E48FB8ACC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71D84F-9EF5-C548-BB1C-2CE6D3F1F88E}" type="slidenum">
              <a:rPr lang="en-US" smtClean="0"/>
              <a:t>‹#›</a:t>
            </a:fld>
            <a:endParaRPr lang="en-US"/>
          </a:p>
        </p:txBody>
      </p:sp>
    </p:spTree>
    <p:extLst>
      <p:ext uri="{BB962C8B-B14F-4D97-AF65-F5344CB8AC3E}">
        <p14:creationId xmlns:p14="http://schemas.microsoft.com/office/powerpoint/2010/main" val="87412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DF351-D722-86DC-6B42-502932DA0A7C}"/>
              </a:ext>
            </a:extLst>
          </p:cNvPr>
          <p:cNvSpPr>
            <a:spLocks noGrp="1"/>
          </p:cNvSpPr>
          <p:nvPr>
            <p:ph type="ctrTitle"/>
          </p:nvPr>
        </p:nvSpPr>
        <p:spPr>
          <a:xfrm>
            <a:off x="643468" y="643467"/>
            <a:ext cx="4620584" cy="4567137"/>
          </a:xfrm>
        </p:spPr>
        <p:txBody>
          <a:bodyPr>
            <a:normAutofit/>
          </a:bodyPr>
          <a:lstStyle/>
          <a:p>
            <a:pPr algn="l"/>
            <a:r>
              <a:rPr lang="en-US" sz="4400" dirty="0"/>
              <a:t>Student Mission Book 5</a:t>
            </a:r>
            <a:br>
              <a:rPr lang="en-US" sz="4400" dirty="0"/>
            </a:br>
            <a:endParaRPr lang="en-US" sz="4400" dirty="0"/>
          </a:p>
        </p:txBody>
      </p:sp>
      <p:sp>
        <p:nvSpPr>
          <p:cNvPr id="3" name="Subtitle 2">
            <a:extLst>
              <a:ext uri="{FF2B5EF4-FFF2-40B4-BE49-F238E27FC236}">
                <a16:creationId xmlns:a16="http://schemas.microsoft.com/office/drawing/2014/main" id="{E8CA7A4C-DB83-113D-F477-D01BF677E842}"/>
              </a:ext>
            </a:extLst>
          </p:cNvPr>
          <p:cNvSpPr>
            <a:spLocks noGrp="1"/>
          </p:cNvSpPr>
          <p:nvPr>
            <p:ph type="subTitle" idx="1"/>
          </p:nvPr>
        </p:nvSpPr>
        <p:spPr>
          <a:xfrm>
            <a:off x="643467" y="5277684"/>
            <a:ext cx="4620584" cy="775494"/>
          </a:xfrm>
        </p:spPr>
        <p:txBody>
          <a:bodyPr>
            <a:normAutofit/>
          </a:bodyPr>
          <a:lstStyle/>
          <a:p>
            <a:pPr algn="l"/>
            <a:r>
              <a:rPr lang="en-US" dirty="0"/>
              <a:t>Roger Haines</a:t>
            </a:r>
          </a:p>
        </p:txBody>
      </p:sp>
      <p:pic>
        <p:nvPicPr>
          <p:cNvPr id="10" name="Picture 9" descr="A book cover of a child and child&#10;&#10;Description automatically generated">
            <a:extLst>
              <a:ext uri="{FF2B5EF4-FFF2-40B4-BE49-F238E27FC236}">
                <a16:creationId xmlns:a16="http://schemas.microsoft.com/office/drawing/2014/main" id="{107CFF8F-A56E-190C-CD23-87AD3449687B}"/>
              </a:ext>
            </a:extLst>
          </p:cNvPr>
          <p:cNvPicPr>
            <a:picLocks noChangeAspect="1"/>
          </p:cNvPicPr>
          <p:nvPr/>
        </p:nvPicPr>
        <p:blipFill rotWithShape="1">
          <a:blip r:embed="rId2"/>
          <a:srcRect l="-4786" t="4873" r="1" b="2037"/>
          <a:stretch/>
        </p:blipFill>
        <p:spPr>
          <a:xfrm>
            <a:off x="7347266" y="1"/>
            <a:ext cx="4841686" cy="695098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6" name="AutoShape 4">
            <a:extLst>
              <a:ext uri="{FF2B5EF4-FFF2-40B4-BE49-F238E27FC236}">
                <a16:creationId xmlns:a16="http://schemas.microsoft.com/office/drawing/2014/main" id="{9141827F-AC52-D0CF-007F-0AEAA823E0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2782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873C3-9B36-4BD3-6E93-3C91DBD4279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Victim planner!</a:t>
            </a:r>
          </a:p>
        </p:txBody>
      </p:sp>
      <p:sp>
        <p:nvSpPr>
          <p:cNvPr id="3" name="Content Placeholder 2">
            <a:extLst>
              <a:ext uri="{FF2B5EF4-FFF2-40B4-BE49-F238E27FC236}">
                <a16:creationId xmlns:a16="http://schemas.microsoft.com/office/drawing/2014/main" id="{31322E23-B90C-54DE-232C-99DAB3123E49}"/>
              </a:ext>
            </a:extLst>
          </p:cNvPr>
          <p:cNvSpPr>
            <a:spLocks noGrp="1"/>
          </p:cNvSpPr>
          <p:nvPr>
            <p:ph idx="1"/>
          </p:nvPr>
        </p:nvSpPr>
        <p:spPr>
          <a:xfrm>
            <a:off x="4367695" y="590021"/>
            <a:ext cx="4391947" cy="5546047"/>
          </a:xfrm>
        </p:spPr>
        <p:txBody>
          <a:bodyPr anchor="ctr">
            <a:normAutofit/>
          </a:bodyPr>
          <a:lstStyle/>
          <a:p>
            <a:pPr marL="0" indent="0">
              <a:buNone/>
            </a:pPr>
            <a:endParaRPr lang="en-US" sz="1900" dirty="0"/>
          </a:p>
          <a:p>
            <a:pPr marL="0" indent="0">
              <a:buNone/>
            </a:pPr>
            <a:r>
              <a:rPr lang="en-US" sz="2000" dirty="0">
                <a:ln>
                  <a:noFill/>
                </a:ln>
                <a:effectLst/>
                <a:ea typeface="Arial Unicode MS" panose="020B0604020202020204" pitchFamily="34" charset="-128"/>
                <a:cs typeface="Arial Unicode MS" panose="020B0604020202020204" pitchFamily="34" charset="-128"/>
              </a:rPr>
              <a:t>Your victim normally isn’t in the story for too long, but you should still work out some basic facts about them. </a:t>
            </a:r>
          </a:p>
          <a:p>
            <a:pPr marL="0" indent="0">
              <a:buNone/>
            </a:pPr>
            <a:r>
              <a:rPr lang="en-US" sz="2000" b="1" dirty="0">
                <a:ea typeface="Arial Unicode MS" panose="020B0604020202020204" pitchFamily="34" charset="-128"/>
                <a:cs typeface="Arial Unicode MS" panose="020B0604020202020204" pitchFamily="34" charset="-128"/>
              </a:rPr>
              <a:t>Name:</a:t>
            </a:r>
          </a:p>
          <a:p>
            <a:pPr marL="0" indent="0">
              <a:buNone/>
            </a:pPr>
            <a:r>
              <a:rPr lang="en-US" sz="2000" b="1" dirty="0">
                <a:ln>
                  <a:noFill/>
                </a:ln>
                <a:effectLst/>
                <a:ea typeface="Arial Unicode MS" panose="020B0604020202020204" pitchFamily="34" charset="-128"/>
                <a:cs typeface="Arial Unicode MS" panose="020B0604020202020204" pitchFamily="34" charset="-128"/>
              </a:rPr>
              <a:t>Age:</a:t>
            </a:r>
            <a:r>
              <a:rPr lang="en-US" sz="2000" dirty="0">
                <a:ln>
                  <a:noFill/>
                </a:ln>
                <a:effectLst/>
                <a:ea typeface="Arial Unicode MS" panose="020B0604020202020204" pitchFamily="34" charset="-128"/>
                <a:cs typeface="Arial Unicode MS" panose="020B0604020202020204" pitchFamily="34" charset="-128"/>
              </a:rPr>
              <a:t> </a:t>
            </a:r>
            <a:endParaRPr lang="en-US" sz="2000" dirty="0">
              <a:ea typeface="Arial Unicode MS" panose="020B0604020202020204" pitchFamily="34" charset="-128"/>
              <a:cs typeface="Arial Unicode MS" panose="020B0604020202020204" pitchFamily="34" charset="-128"/>
            </a:endParaRPr>
          </a:p>
          <a:p>
            <a:pPr marL="0" indent="0">
              <a:buNone/>
            </a:pPr>
            <a:r>
              <a:rPr lang="en-US" sz="2000" b="1" dirty="0">
                <a:ea typeface="Arial Unicode MS" panose="020B0604020202020204" pitchFamily="34" charset="-128"/>
                <a:cs typeface="Arial Unicode MS" panose="020B0604020202020204" pitchFamily="34" charset="-128"/>
              </a:rPr>
              <a:t>A</a:t>
            </a:r>
            <a:r>
              <a:rPr lang="en-US" sz="2000" b="1" dirty="0">
                <a:ln>
                  <a:noFill/>
                </a:ln>
                <a:effectLst/>
                <a:ea typeface="Arial Unicode MS" panose="020B0604020202020204" pitchFamily="34" charset="-128"/>
                <a:cs typeface="Arial Unicode MS" panose="020B0604020202020204" pitchFamily="34" charset="-128"/>
              </a:rPr>
              <a:t>ppearance</a:t>
            </a:r>
          </a:p>
          <a:p>
            <a:pPr marL="0" indent="0">
              <a:buNone/>
            </a:pPr>
            <a:r>
              <a:rPr lang="en-US" sz="2000" dirty="0">
                <a:ln>
                  <a:noFill/>
                </a:ln>
                <a:effectLst/>
                <a:ea typeface="Arial Unicode MS" panose="020B0604020202020204" pitchFamily="34" charset="-128"/>
                <a:cs typeface="Arial Unicode MS" panose="020B0604020202020204" pitchFamily="34" charset="-128"/>
              </a:rPr>
              <a:t> </a:t>
            </a:r>
            <a:r>
              <a:rPr lang="en-US" sz="2000" b="1" dirty="0">
                <a:ea typeface="Arial Unicode MS" panose="020B0604020202020204" pitchFamily="34" charset="-128"/>
                <a:cs typeface="Arial Unicode MS" panose="020B0604020202020204" pitchFamily="34" charset="-128"/>
              </a:rPr>
              <a:t>H</a:t>
            </a:r>
            <a:r>
              <a:rPr lang="en-US" sz="2000" b="1" dirty="0">
                <a:ln>
                  <a:noFill/>
                </a:ln>
                <a:effectLst/>
                <a:ea typeface="Arial Unicode MS" panose="020B0604020202020204" pitchFamily="34" charset="-128"/>
                <a:cs typeface="Arial Unicode MS" panose="020B0604020202020204" pitchFamily="34" charset="-128"/>
              </a:rPr>
              <a:t>ow they connect to the hero</a:t>
            </a:r>
          </a:p>
          <a:p>
            <a:pPr marL="0" indent="0">
              <a:buNone/>
            </a:pPr>
            <a:r>
              <a:rPr lang="en-US" sz="2000" b="1" dirty="0">
                <a:ea typeface="Arial Unicode MS" panose="020B0604020202020204" pitchFamily="34" charset="-128"/>
                <a:cs typeface="Arial Unicode MS" panose="020B0604020202020204" pitchFamily="34" charset="-128"/>
              </a:rPr>
              <a:t>What makes them vulnerable to the villain. </a:t>
            </a:r>
          </a:p>
          <a:p>
            <a:pPr marL="0" indent="0">
              <a:buNone/>
            </a:pPr>
            <a:r>
              <a:rPr lang="en-US" sz="2000" dirty="0">
                <a:ea typeface="Arial Unicode MS" panose="020B0604020202020204" pitchFamily="34" charset="-128"/>
                <a:cs typeface="Arial Unicode MS" panose="020B0604020202020204" pitchFamily="34" charset="-128"/>
              </a:rPr>
              <a:t>[Like a child who is always wandering on their own; or perhaps someone who is very curious...]</a:t>
            </a:r>
            <a:br>
              <a:rPr lang="en-US" sz="2000" dirty="0">
                <a:ln>
                  <a:noFill/>
                </a:ln>
                <a:effectLst/>
                <a:ea typeface="Arial Unicode MS" panose="020B0604020202020204" pitchFamily="34" charset="-128"/>
                <a:cs typeface="Arial Unicode MS" panose="020B0604020202020204" pitchFamily="34" charset="-128"/>
              </a:rPr>
            </a:br>
            <a:endParaRPr lang="en-GB" sz="2000" dirty="0">
              <a:ln>
                <a:noFill/>
              </a:ln>
              <a:effectLst/>
              <a:ea typeface="Arial Unicode MS" panose="020B0604020202020204" pitchFamily="34" charset="-128"/>
              <a:cs typeface="Arial Unicode MS" panose="020B0604020202020204" pitchFamily="34" charset="-128"/>
            </a:endParaRPr>
          </a:p>
          <a:p>
            <a:pPr marL="0" indent="0">
              <a:buNone/>
            </a:pPr>
            <a:endParaRPr lang="en-US" sz="1900" dirty="0"/>
          </a:p>
        </p:txBody>
      </p:sp>
      <p:pic>
        <p:nvPicPr>
          <p:cNvPr id="4" name="Picture 3">
            <a:extLst>
              <a:ext uri="{FF2B5EF4-FFF2-40B4-BE49-F238E27FC236}">
                <a16:creationId xmlns:a16="http://schemas.microsoft.com/office/drawing/2014/main" id="{BDE0CA52-AA9D-A11C-7436-BEE46A230C5D}"/>
              </a:ext>
            </a:extLst>
          </p:cNvPr>
          <p:cNvPicPr>
            <a:picLocks noChangeAspect="1"/>
          </p:cNvPicPr>
          <p:nvPr/>
        </p:nvPicPr>
        <p:blipFill>
          <a:blip r:embed="rId2"/>
          <a:stretch>
            <a:fillRect/>
          </a:stretch>
        </p:blipFill>
        <p:spPr>
          <a:xfrm>
            <a:off x="8573176" y="511388"/>
            <a:ext cx="3615776" cy="4902748"/>
          </a:xfrm>
          <a:prstGeom prst="rect">
            <a:avLst/>
          </a:prstGeom>
        </p:spPr>
      </p:pic>
    </p:spTree>
    <p:extLst>
      <p:ext uri="{BB962C8B-B14F-4D97-AF65-F5344CB8AC3E}">
        <p14:creationId xmlns:p14="http://schemas.microsoft.com/office/powerpoint/2010/main" val="219028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E416C-2A01-B14C-2F69-3F5E16F9D6B4}"/>
              </a:ext>
            </a:extLst>
          </p:cNvPr>
          <p:cNvSpPr>
            <a:spLocks noGrp="1"/>
          </p:cNvSpPr>
          <p:nvPr>
            <p:ph type="title"/>
          </p:nvPr>
        </p:nvSpPr>
        <p:spPr>
          <a:xfrm>
            <a:off x="838201" y="365125"/>
            <a:ext cx="5251316" cy="1807305"/>
          </a:xfrm>
        </p:spPr>
        <p:txBody>
          <a:bodyPr>
            <a:normAutofit/>
          </a:bodyPr>
          <a:lstStyle/>
          <a:p>
            <a:r>
              <a:rPr lang="en-US" sz="3400"/>
              <a:t>Be a Gothic writer:</a:t>
            </a:r>
            <a:br>
              <a:rPr lang="en-US" sz="3400"/>
            </a:br>
            <a:r>
              <a:rPr lang="en-US" sz="3400">
                <a:latin typeface="+mn-lt"/>
              </a:rPr>
              <a:t>Write part of story in which ONE of these happens:</a:t>
            </a:r>
          </a:p>
        </p:txBody>
      </p:sp>
      <p:sp>
        <p:nvSpPr>
          <p:cNvPr id="3" name="Content Placeholder 2">
            <a:extLst>
              <a:ext uri="{FF2B5EF4-FFF2-40B4-BE49-F238E27FC236}">
                <a16:creationId xmlns:a16="http://schemas.microsoft.com/office/drawing/2014/main" id="{424A262E-D995-0DC5-A933-46C3BE6E04A8}"/>
              </a:ext>
            </a:extLst>
          </p:cNvPr>
          <p:cNvSpPr>
            <a:spLocks noGrp="1"/>
          </p:cNvSpPr>
          <p:nvPr>
            <p:ph idx="1"/>
          </p:nvPr>
        </p:nvSpPr>
        <p:spPr>
          <a:xfrm>
            <a:off x="838200" y="2172430"/>
            <a:ext cx="5251316" cy="4004533"/>
          </a:xfrm>
        </p:spPr>
        <p:txBody>
          <a:bodyPr>
            <a:normAutofit lnSpcReduction="10000"/>
          </a:bodyPr>
          <a:lstStyle/>
          <a:p>
            <a:pPr marL="514350" indent="-514350">
              <a:buAutoNum type="arabicPeriod"/>
            </a:pPr>
            <a:r>
              <a:rPr lang="en-US" sz="2000" dirty="0"/>
              <a:t>The hero and victim have an argument and the victim storms off. Leave it at the moment when the victim first sees or meets the villain.</a:t>
            </a:r>
          </a:p>
          <a:p>
            <a:pPr marL="0" indent="0">
              <a:buNone/>
            </a:pPr>
            <a:r>
              <a:rPr lang="en-US" sz="1700" dirty="0"/>
              <a:t>OR</a:t>
            </a:r>
          </a:p>
          <a:p>
            <a:pPr marL="0" indent="0">
              <a:buNone/>
            </a:pPr>
            <a:r>
              <a:rPr lang="en-US" sz="1700" dirty="0"/>
              <a:t>2. </a:t>
            </a:r>
            <a:r>
              <a:rPr lang="en-US" sz="2000" dirty="0"/>
              <a:t>The moment when the hero realises that the villain has kidnapped or killed the victim... What will their thoughts be?</a:t>
            </a:r>
          </a:p>
          <a:p>
            <a:pPr marL="0" indent="0">
              <a:buNone/>
            </a:pPr>
            <a:r>
              <a:rPr lang="en-US" sz="1700" dirty="0"/>
              <a:t>OR</a:t>
            </a:r>
          </a:p>
          <a:p>
            <a:pPr marL="0" indent="0">
              <a:buNone/>
            </a:pPr>
            <a:r>
              <a:rPr lang="en-US" sz="1700" dirty="0"/>
              <a:t>3. </a:t>
            </a:r>
            <a:r>
              <a:rPr lang="en-US" sz="2000" dirty="0"/>
              <a:t>The moment when the hero has to face up to the villain to rescue or avenge the victim.</a:t>
            </a:r>
          </a:p>
          <a:p>
            <a:pPr marL="0" indent="0">
              <a:buNone/>
            </a:pPr>
            <a:r>
              <a:rPr lang="en-US" sz="2000" b="1" dirty="0"/>
              <a:t>Tip:</a:t>
            </a:r>
            <a:r>
              <a:rPr lang="en-US" sz="2000" dirty="0"/>
              <a:t> remember to use your language skills and your Word Bank!</a:t>
            </a:r>
          </a:p>
        </p:txBody>
      </p:sp>
      <p:pic>
        <p:nvPicPr>
          <p:cNvPr id="4" name="Picture 3">
            <a:extLst>
              <a:ext uri="{FF2B5EF4-FFF2-40B4-BE49-F238E27FC236}">
                <a16:creationId xmlns:a16="http://schemas.microsoft.com/office/drawing/2014/main" id="{C55EF048-96D5-97C6-0FED-9D8B14859FAE}"/>
              </a:ext>
            </a:extLst>
          </p:cNvPr>
          <p:cNvPicPr>
            <a:picLocks noChangeAspect="1"/>
          </p:cNvPicPr>
          <p:nvPr/>
        </p:nvPicPr>
        <p:blipFill rotWithShape="1">
          <a:blip r:embed="rId2"/>
          <a:srcRect l="130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2668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32"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black background with a black square&#10;&#10;Description automatically generated with medium confidence">
            <a:extLst>
              <a:ext uri="{FF2B5EF4-FFF2-40B4-BE49-F238E27FC236}">
                <a16:creationId xmlns:a16="http://schemas.microsoft.com/office/drawing/2014/main" id="{B0D2BAE5-83A9-D759-B57C-0EF44E96A069}"/>
              </a:ext>
            </a:extLst>
          </p:cNvPr>
          <p:cNvPicPr>
            <a:picLocks noChangeAspect="1"/>
          </p:cNvPicPr>
          <p:nvPr/>
        </p:nvPicPr>
        <p:blipFill>
          <a:blip r:embed="rId2"/>
          <a:stretch>
            <a:fillRect/>
          </a:stretch>
        </p:blipFill>
        <p:spPr>
          <a:xfrm>
            <a:off x="6803647" y="1773426"/>
            <a:ext cx="4730214" cy="3311148"/>
          </a:xfrm>
          <a:prstGeom prst="rect">
            <a:avLst/>
          </a:prstGeom>
        </p:spPr>
      </p:pic>
      <p:grpSp>
        <p:nvGrpSpPr>
          <p:cNvPr id="24" name="Group 2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5" name="Freeform: Shape 24">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FF4D09A-67F1-D891-9584-000E89380F5E}"/>
              </a:ext>
            </a:extLst>
          </p:cNvPr>
          <p:cNvSpPr>
            <a:spLocks noGrp="1"/>
          </p:cNvSpPr>
          <p:nvPr>
            <p:ph type="title"/>
          </p:nvPr>
        </p:nvSpPr>
        <p:spPr>
          <a:xfrm>
            <a:off x="786384" y="841249"/>
            <a:ext cx="5692953" cy="2587131"/>
          </a:xfrm>
        </p:spPr>
        <p:txBody>
          <a:bodyPr anchor="b">
            <a:normAutofit/>
          </a:bodyPr>
          <a:lstStyle/>
          <a:p>
            <a:r>
              <a:rPr lang="en-US" sz="4800">
                <a:solidFill>
                  <a:schemeClr val="bg1"/>
                </a:solidFill>
              </a:rPr>
              <a:t>In this unit you will:</a:t>
            </a:r>
          </a:p>
        </p:txBody>
      </p:sp>
      <p:sp>
        <p:nvSpPr>
          <p:cNvPr id="3" name="Content Placeholder 2">
            <a:extLst>
              <a:ext uri="{FF2B5EF4-FFF2-40B4-BE49-F238E27FC236}">
                <a16:creationId xmlns:a16="http://schemas.microsoft.com/office/drawing/2014/main" id="{123BF97F-4F47-D79D-E733-FCEE38471907}"/>
              </a:ext>
            </a:extLst>
          </p:cNvPr>
          <p:cNvSpPr>
            <a:spLocks noGrp="1"/>
          </p:cNvSpPr>
          <p:nvPr>
            <p:ph idx="1"/>
          </p:nvPr>
        </p:nvSpPr>
        <p:spPr>
          <a:xfrm>
            <a:off x="786383" y="3566809"/>
            <a:ext cx="6754104" cy="3761643"/>
          </a:xfrm>
        </p:spPr>
        <p:txBody>
          <a:bodyPr anchor="ctr">
            <a:normAutofit fontScale="47500" lnSpcReduction="20000"/>
          </a:bodyPr>
          <a:lstStyle/>
          <a:p>
            <a:pPr marL="0" indent="0">
              <a:buNone/>
            </a:pPr>
            <a:endParaRPr lang="en-US" sz="2000" dirty="0">
              <a:solidFill>
                <a:schemeClr val="tx2"/>
              </a:solidFill>
            </a:endParaRPr>
          </a:p>
          <a:p>
            <a:pPr marL="0" indent="0">
              <a:buNone/>
            </a:pPr>
            <a:r>
              <a:rPr lang="en-US" sz="4200" dirty="0">
                <a:solidFill>
                  <a:schemeClr val="tx2"/>
                </a:solidFill>
              </a:rPr>
              <a:t>Create three important Gothic characters:</a:t>
            </a:r>
          </a:p>
          <a:p>
            <a:pPr marL="0" indent="0">
              <a:buNone/>
            </a:pPr>
            <a:r>
              <a:rPr lang="en-US" sz="4200" dirty="0">
                <a:solidFill>
                  <a:schemeClr val="tx2"/>
                </a:solidFill>
              </a:rPr>
              <a:t> the villain; </a:t>
            </a:r>
          </a:p>
          <a:p>
            <a:pPr marL="0" indent="0">
              <a:buNone/>
            </a:pPr>
            <a:r>
              <a:rPr lang="en-US" sz="4200" dirty="0">
                <a:solidFill>
                  <a:schemeClr val="tx2"/>
                </a:solidFill>
              </a:rPr>
              <a:t>the hero; </a:t>
            </a:r>
          </a:p>
          <a:p>
            <a:pPr marL="0" indent="0">
              <a:buNone/>
            </a:pPr>
            <a:r>
              <a:rPr lang="en-US" sz="4200" dirty="0">
                <a:solidFill>
                  <a:schemeClr val="tx2"/>
                </a:solidFill>
              </a:rPr>
              <a:t>the victim.</a:t>
            </a:r>
          </a:p>
          <a:p>
            <a:pPr marL="0" indent="0">
              <a:buNone/>
            </a:pPr>
            <a:endParaRPr lang="en-US" sz="4200" dirty="0">
              <a:solidFill>
                <a:schemeClr val="tx2"/>
              </a:solidFill>
            </a:endParaRPr>
          </a:p>
          <a:p>
            <a:pPr marL="0" indent="0">
              <a:buNone/>
            </a:pPr>
            <a:r>
              <a:rPr lang="en-US" sz="4200" dirty="0">
                <a:solidFill>
                  <a:schemeClr val="tx2"/>
                </a:solidFill>
              </a:rPr>
              <a:t>Learn the function that each one has in Gothic stories.</a:t>
            </a:r>
          </a:p>
          <a:p>
            <a:pPr marL="0" indent="0">
              <a:buNone/>
            </a:pPr>
            <a:endParaRPr lang="en-US" sz="4200" dirty="0">
              <a:solidFill>
                <a:schemeClr val="tx2"/>
              </a:solidFill>
            </a:endParaRPr>
          </a:p>
          <a:p>
            <a:pPr marL="0" indent="0">
              <a:buNone/>
            </a:pPr>
            <a:r>
              <a:rPr lang="en-US" sz="4200" dirty="0">
                <a:solidFill>
                  <a:schemeClr val="tx2"/>
                </a:solidFill>
              </a:rPr>
              <a:t>Make detailed notes about each one.</a:t>
            </a:r>
          </a:p>
          <a:p>
            <a:pPr marL="0" indent="0">
              <a:buNone/>
            </a:pPr>
            <a:endParaRPr lang="en-US" sz="4200" dirty="0">
              <a:solidFill>
                <a:schemeClr val="tx2"/>
              </a:solidFill>
            </a:endParaRPr>
          </a:p>
          <a:p>
            <a:pPr marL="0" indent="0">
              <a:buNone/>
            </a:pPr>
            <a:r>
              <a:rPr lang="en-US" sz="4200" dirty="0">
                <a:solidFill>
                  <a:schemeClr val="tx2"/>
                </a:solidFill>
              </a:rPr>
              <a:t>Do some writing.</a:t>
            </a:r>
          </a:p>
          <a:p>
            <a:endParaRPr lang="en-US" sz="20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41286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EAF34-E7AF-D24C-2FE2-166407192874}"/>
              </a:ext>
            </a:extLst>
          </p:cNvPr>
          <p:cNvSpPr>
            <a:spLocks noGrp="1"/>
          </p:cNvSpPr>
          <p:nvPr>
            <p:ph type="title"/>
          </p:nvPr>
        </p:nvSpPr>
        <p:spPr>
          <a:xfrm>
            <a:off x="838201" y="365125"/>
            <a:ext cx="5251316" cy="1807305"/>
          </a:xfrm>
        </p:spPr>
        <p:txBody>
          <a:bodyPr>
            <a:normAutofit/>
          </a:bodyPr>
          <a:lstStyle/>
          <a:p>
            <a:r>
              <a:rPr lang="en-US" sz="2400" b="1" dirty="0">
                <a:latin typeface="+mn-lt"/>
              </a:rPr>
              <a:t>Creating Gothic Characters!</a:t>
            </a:r>
            <a:br>
              <a:rPr lang="en-US" sz="2400" dirty="0">
                <a:latin typeface="+mn-lt"/>
              </a:rPr>
            </a:br>
            <a:r>
              <a:rPr lang="en-US" sz="2400" dirty="0">
                <a:ln>
                  <a:noFill/>
                </a:ln>
                <a:effectLst/>
                <a:latin typeface="+mn-lt"/>
                <a:ea typeface="Arial Unicode MS" panose="020B0604020202020204" pitchFamily="34" charset="-128"/>
                <a:cs typeface="Arial Unicode MS" panose="020B0604020202020204" pitchFamily="34" charset="-128"/>
              </a:rPr>
              <a:t>Gothic stories, like their atmosphere, often involve characters that represent light and darkness, good and evil.</a:t>
            </a:r>
            <a:br>
              <a:rPr lang="en-GB" sz="2400" dirty="0">
                <a:ln>
                  <a:noFill/>
                </a:ln>
                <a:effectLst/>
                <a:latin typeface="+mn-lt"/>
                <a:ea typeface="Arial Unicode MS" panose="020B0604020202020204" pitchFamily="34" charset="-128"/>
                <a:cs typeface="Arial Unicode MS" panose="020B0604020202020204" pitchFamily="34" charset="-128"/>
              </a:rPr>
            </a:br>
            <a:endParaRPr lang="en-US" sz="2400" dirty="0">
              <a:latin typeface="+mn-lt"/>
            </a:endParaRPr>
          </a:p>
        </p:txBody>
      </p:sp>
      <p:sp>
        <p:nvSpPr>
          <p:cNvPr id="3" name="Content Placeholder 2">
            <a:extLst>
              <a:ext uri="{FF2B5EF4-FFF2-40B4-BE49-F238E27FC236}">
                <a16:creationId xmlns:a16="http://schemas.microsoft.com/office/drawing/2014/main" id="{75169D30-8435-DC01-955E-369B5E6BD82B}"/>
              </a:ext>
            </a:extLst>
          </p:cNvPr>
          <p:cNvSpPr>
            <a:spLocks noGrp="1"/>
          </p:cNvSpPr>
          <p:nvPr>
            <p:ph idx="1"/>
          </p:nvPr>
        </p:nvSpPr>
        <p:spPr>
          <a:xfrm>
            <a:off x="838200" y="2333297"/>
            <a:ext cx="4619621" cy="3843666"/>
          </a:xfrm>
        </p:spPr>
        <p:txBody>
          <a:bodyPr>
            <a:normAutofit/>
          </a:bodyPr>
          <a:lstStyle/>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ea typeface="Arial Unicode MS" panose="020B0604020202020204" pitchFamily="34" charset="-128"/>
                <a:cs typeface="Arial Unicode MS" panose="020B0604020202020204" pitchFamily="34" charset="-128"/>
              </a:rPr>
              <a:t>You will be creating a set of characters that would be suited to a Gothic story. </a:t>
            </a:r>
            <a:r>
              <a:rPr lang="en-US" sz="17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17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These characters will be:</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The villain, or monster.</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The hero.</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The victim</a:t>
            </a: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endParaRPr lang="en-US" sz="1700" dirty="0"/>
          </a:p>
        </p:txBody>
      </p:sp>
      <p:pic>
        <p:nvPicPr>
          <p:cNvPr id="4" name="Picture 3">
            <a:extLst>
              <a:ext uri="{FF2B5EF4-FFF2-40B4-BE49-F238E27FC236}">
                <a16:creationId xmlns:a16="http://schemas.microsoft.com/office/drawing/2014/main" id="{843C9357-EBC8-5D42-CBDB-595CB38FD638}"/>
              </a:ext>
            </a:extLst>
          </p:cNvPr>
          <p:cNvPicPr>
            <a:picLocks noChangeAspect="1"/>
          </p:cNvPicPr>
          <p:nvPr/>
        </p:nvPicPr>
        <p:blipFill rotWithShape="1">
          <a:blip r:embed="rId2"/>
          <a:srcRect l="130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6105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41533-EBB7-B95B-958B-BD67D1A8750B}"/>
              </a:ext>
            </a:extLst>
          </p:cNvPr>
          <p:cNvSpPr>
            <a:spLocks noGrp="1"/>
          </p:cNvSpPr>
          <p:nvPr>
            <p:ph type="title"/>
          </p:nvPr>
        </p:nvSpPr>
        <p:spPr>
          <a:xfrm>
            <a:off x="838200" y="849312"/>
            <a:ext cx="6140449" cy="1695105"/>
          </a:xfrm>
        </p:spPr>
        <p:txBody>
          <a:bodyPr anchor="t">
            <a:noAutofit/>
          </a:bodyPr>
          <a:lstStyle/>
          <a:p>
            <a:r>
              <a:rPr lang="en-US" sz="2200" dirty="0">
                <a:solidFill>
                  <a:schemeClr val="bg1"/>
                </a:solidFill>
                <a:latin typeface="+mn-lt"/>
              </a:rPr>
              <a:t>Start with the villain!</a:t>
            </a:r>
            <a:br>
              <a:rPr lang="en-US" sz="2200" dirty="0">
                <a:solidFill>
                  <a:schemeClr val="bg1"/>
                </a:solidFill>
                <a:latin typeface="+mn-lt"/>
              </a:rPr>
            </a:br>
            <a:r>
              <a:rPr lang="en-US" sz="2200" dirty="0">
                <a:ln>
                  <a:noFill/>
                </a:ln>
                <a:solidFill>
                  <a:schemeClr val="bg1"/>
                </a:solidFill>
                <a:effectLst/>
                <a:latin typeface="+mn-lt"/>
                <a:ea typeface="Arial Unicode MS" panose="020B0604020202020204" pitchFamily="34" charset="-128"/>
                <a:cs typeface="Arial Unicode MS" panose="020B0604020202020204" pitchFamily="34" charset="-128"/>
              </a:rPr>
              <a:t>Gothic stories are fascinated with the ideas of evil, darkness, the unknown and the monstrous. You should start by coming up with a really interesting, mean and moody villain. </a:t>
            </a:r>
            <a:br>
              <a:rPr lang="en-US" sz="2200" dirty="0">
                <a:ln>
                  <a:noFill/>
                </a:ln>
                <a:solidFill>
                  <a:schemeClr val="bg1"/>
                </a:solidFill>
                <a:effectLst/>
                <a:latin typeface="+mn-lt"/>
                <a:ea typeface="Arial Unicode MS" panose="020B0604020202020204" pitchFamily="34" charset="-128"/>
                <a:cs typeface="Arial Unicode MS" panose="020B0604020202020204" pitchFamily="34" charset="-128"/>
              </a:rPr>
            </a:br>
            <a:endParaRPr lang="en-US" sz="2200" dirty="0">
              <a:solidFill>
                <a:schemeClr val="bg1"/>
              </a:solidFill>
              <a:latin typeface="+mn-lt"/>
            </a:endParaRPr>
          </a:p>
        </p:txBody>
      </p:sp>
      <p:sp>
        <p:nvSpPr>
          <p:cNvPr id="3" name="Content Placeholder 2">
            <a:extLst>
              <a:ext uri="{FF2B5EF4-FFF2-40B4-BE49-F238E27FC236}">
                <a16:creationId xmlns:a16="http://schemas.microsoft.com/office/drawing/2014/main" id="{E91D02EF-F204-13F7-9AC8-24B392C4EA6C}"/>
              </a:ext>
            </a:extLst>
          </p:cNvPr>
          <p:cNvSpPr>
            <a:spLocks noGrp="1"/>
          </p:cNvSpPr>
          <p:nvPr>
            <p:ph idx="1"/>
          </p:nvPr>
        </p:nvSpPr>
        <p:spPr>
          <a:xfrm>
            <a:off x="838200" y="2451652"/>
            <a:ext cx="6140449" cy="3557036"/>
          </a:xfrm>
        </p:spPr>
        <p:txBody>
          <a:bodyPr>
            <a:normAutofit/>
          </a:bodyPr>
          <a:lstStyle/>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solidFill>
                  <a:schemeClr val="bg1">
                    <a:alpha val="80000"/>
                  </a:schemeClr>
                </a:solidFill>
                <a:effectLst/>
                <a:ea typeface="Arial Unicode MS" panose="020B0604020202020204" pitchFamily="34" charset="-128"/>
                <a:cs typeface="Arial Unicode MS" panose="020B0604020202020204" pitchFamily="34" charset="-128"/>
              </a:rPr>
              <a:t>The villain needs to:</a:t>
            </a:r>
            <a:endParaRPr lang="en-GB" sz="2000" dirty="0">
              <a:ln>
                <a:noFill/>
              </a:ln>
              <a:solidFill>
                <a:schemeClr val="bg1">
                  <a:alpha val="80000"/>
                </a:schemeClr>
              </a:solidFill>
              <a:effectLst/>
              <a:ea typeface="Arial Unicode MS" panose="020B0604020202020204" pitchFamily="34" charset="-128"/>
              <a:cs typeface="Arial Unicode MS" panose="020B0604020202020204" pitchFamily="34" charset="-128"/>
            </a:endParaRPr>
          </a:p>
          <a:p>
            <a:pPr marL="0" lvl="0" indent="0" fontAlgn="base">
              <a:spcBef>
                <a:spcPts val="800"/>
              </a:spcBef>
              <a:spcAft>
                <a:spcPts val="0"/>
              </a:spcAft>
              <a:buSzPts val="225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rPr>
              <a:t>-Present a real threat to the victim</a:t>
            </a:r>
            <a:endParaRPr lang="en-GB"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endParaRPr>
          </a:p>
          <a:p>
            <a:pPr marL="0" lvl="0" indent="0" fontAlgn="base">
              <a:spcBef>
                <a:spcPts val="800"/>
              </a:spcBef>
              <a:spcAft>
                <a:spcPts val="0"/>
              </a:spcAft>
              <a:buSzPts val="225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rPr>
              <a:t>-Be more powerful than the hero, at least to begin with</a:t>
            </a:r>
            <a:endParaRPr lang="en-GB"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endParaRPr>
          </a:p>
          <a:p>
            <a:pPr marL="0" lvl="0" indent="0" fontAlgn="base">
              <a:spcBef>
                <a:spcPts val="800"/>
              </a:spcBef>
              <a:spcAft>
                <a:spcPts val="0"/>
              </a:spcAft>
              <a:buSzPts val="225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rPr>
              <a:t>-Create a strong, horror response [Be really scary!]</a:t>
            </a:r>
          </a:p>
          <a:p>
            <a:pPr marL="0" lvl="0" indent="0" fontAlgn="base">
              <a:spcBef>
                <a:spcPts val="800"/>
              </a:spcBef>
              <a:spcAft>
                <a:spcPts val="0"/>
              </a:spcAft>
              <a:buSzPts val="225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rPr>
              <a:t>-Have a reason for being evil or doing evil things.</a:t>
            </a:r>
            <a:endParaRPr lang="en-GB"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endParaRPr>
          </a:p>
          <a:p>
            <a:pPr marL="0" lvl="0" indent="0" fontAlgn="base">
              <a:spcBef>
                <a:spcPts val="800"/>
              </a:spcBef>
              <a:spcAft>
                <a:spcPts val="0"/>
              </a:spcAft>
              <a:buSzPts val="225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rPr>
              <a:t>-Some kind of weakness or limitation that the hero will have to learn about to stop them </a:t>
            </a:r>
          </a:p>
          <a:p>
            <a:pPr marL="0" lvl="0" indent="0" fontAlgn="base">
              <a:spcBef>
                <a:spcPts val="800"/>
              </a:spcBef>
              <a:spcAft>
                <a:spcPts val="0"/>
              </a:spcAft>
              <a:buSzPts val="225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rPr>
              <a:t>(e.g. vampires and wooden stakes, werewolves and silver bullets).</a:t>
            </a:r>
            <a:endParaRPr lang="en-GB" sz="2000" u="none" strike="noStrike" kern="0" spc="0" dirty="0">
              <a:ln>
                <a:noFill/>
              </a:ln>
              <a:solidFill>
                <a:schemeClr val="bg1">
                  <a:alpha val="80000"/>
                </a:schemeClr>
              </a:solidFill>
              <a:effectLst/>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1500" dirty="0">
                <a:ln>
                  <a:noFill/>
                </a:ln>
                <a:solidFill>
                  <a:schemeClr val="bg1">
                    <a:alpha val="80000"/>
                  </a:schemeClr>
                </a:solidFill>
                <a:effectLst/>
                <a:ea typeface="Times New Roman" panose="02020603050405020304" pitchFamily="18" charset="0"/>
                <a:cs typeface="Arial Unicode MS" panose="020B0604020202020204" pitchFamily="34" charset="-128"/>
              </a:rPr>
              <a:t> </a:t>
            </a:r>
            <a:endParaRPr lang="en-GB" sz="1500" dirty="0">
              <a:ln>
                <a:noFill/>
              </a:ln>
              <a:solidFill>
                <a:schemeClr val="bg1">
                  <a:alpha val="80000"/>
                </a:schemeClr>
              </a:solidFill>
              <a:effectLst/>
              <a:ea typeface="Arial Unicode MS" panose="020B0604020202020204" pitchFamily="34" charset="-128"/>
              <a:cs typeface="Arial Unicode MS" panose="020B0604020202020204" pitchFamily="34" charset="-128"/>
            </a:endParaRPr>
          </a:p>
          <a:p>
            <a:endParaRPr lang="en-US" sz="1500" dirty="0">
              <a:solidFill>
                <a:schemeClr val="bg1">
                  <a:alpha val="80000"/>
                </a:schemeClr>
              </a:solidFill>
            </a:endParaRPr>
          </a:p>
        </p:txBody>
      </p:sp>
      <p:grpSp>
        <p:nvGrpSpPr>
          <p:cNvPr id="35" name="Group 34">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36" name="Group 35">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40" name="Freeform: Shape 39">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7" name="Group 36">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38" name="Freeform: Shape 37">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4" name="Picture 3" descr="A drawing of a person in a garment&#10;&#10;Description automatically generated">
            <a:extLst>
              <a:ext uri="{FF2B5EF4-FFF2-40B4-BE49-F238E27FC236}">
                <a16:creationId xmlns:a16="http://schemas.microsoft.com/office/drawing/2014/main" id="{4C5FAFA3-EA8B-9601-FEC4-D711BAD76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725163" y="1429488"/>
            <a:ext cx="2631548" cy="4064169"/>
          </a:xfrm>
          <a:prstGeom prst="rect">
            <a:avLst/>
          </a:prstGeom>
          <a:noFill/>
        </p:spPr>
      </p:pic>
    </p:spTree>
    <p:extLst>
      <p:ext uri="{BB962C8B-B14F-4D97-AF65-F5344CB8AC3E}">
        <p14:creationId xmlns:p14="http://schemas.microsoft.com/office/powerpoint/2010/main" val="290287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9F78A-9764-732E-E6A1-9031C86CA0DA}"/>
              </a:ext>
            </a:extLst>
          </p:cNvPr>
          <p:cNvSpPr>
            <a:spLocks noGrp="1"/>
          </p:cNvSpPr>
          <p:nvPr>
            <p:ph type="title"/>
          </p:nvPr>
        </p:nvSpPr>
        <p:spPr>
          <a:xfrm>
            <a:off x="4553733" y="548464"/>
            <a:ext cx="6798541" cy="1675623"/>
          </a:xfrm>
        </p:spPr>
        <p:txBody>
          <a:bodyPr anchor="b">
            <a:normAutofit/>
          </a:bodyPr>
          <a:lstStyle/>
          <a:p>
            <a:r>
              <a:rPr lang="en-US" sz="3700"/>
              <a:t>Gothic Villain Planner!</a:t>
            </a:r>
            <a:br>
              <a:rPr lang="en-US" sz="3700"/>
            </a:br>
            <a:r>
              <a:rPr lang="en-US" sz="3700"/>
              <a:t>Make notes about your villain, using this planner:</a:t>
            </a:r>
          </a:p>
        </p:txBody>
      </p:sp>
      <p:pic>
        <p:nvPicPr>
          <p:cNvPr id="4" name="Picture 3" descr="A drawing of a person in a garment&#10;&#10;Description automatically generated">
            <a:extLst>
              <a:ext uri="{FF2B5EF4-FFF2-40B4-BE49-F238E27FC236}">
                <a16:creationId xmlns:a16="http://schemas.microsoft.com/office/drawing/2014/main" id="{EE91D38E-F2A6-A91F-5F6B-1DAF66972A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496"/>
          <a:stretch/>
        </p:blipFill>
        <p:spPr bwMode="auto">
          <a:xfrm>
            <a:off x="1" y="10"/>
            <a:ext cx="4196496" cy="6857990"/>
          </a:xfrm>
          <a:prstGeom prst="rect">
            <a:avLst/>
          </a:prstGeom>
          <a:noFill/>
          <a:effectLst/>
        </p:spPr>
      </p:pic>
      <p:sp>
        <p:nvSpPr>
          <p:cNvPr id="3" name="Content Placeholder 2">
            <a:extLst>
              <a:ext uri="{FF2B5EF4-FFF2-40B4-BE49-F238E27FC236}">
                <a16:creationId xmlns:a16="http://schemas.microsoft.com/office/drawing/2014/main" id="{17101D00-36B4-D285-EB6B-E360398DBC30}"/>
              </a:ext>
            </a:extLst>
          </p:cNvPr>
          <p:cNvSpPr>
            <a:spLocks noGrp="1"/>
          </p:cNvSpPr>
          <p:nvPr>
            <p:ph idx="1"/>
          </p:nvPr>
        </p:nvSpPr>
        <p:spPr>
          <a:xfrm>
            <a:off x="4553734" y="2409830"/>
            <a:ext cx="6798539" cy="3705217"/>
          </a:xfrm>
        </p:spPr>
        <p:txBody>
          <a:bodyPr>
            <a:normAutofit/>
          </a:bodyPr>
          <a:lstStyle/>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400" dirty="0">
                <a:ln>
                  <a:noFill/>
                </a:ln>
                <a:effectLst/>
                <a:ea typeface="Arial Unicode MS" panose="020B0604020202020204" pitchFamily="34" charset="-128"/>
                <a:cs typeface="Arial Unicode MS" panose="020B0604020202020204" pitchFamily="34" charset="-128"/>
              </a:rPr>
              <a:t>Name: </a:t>
            </a:r>
            <a:endParaRPr lang="en-GB" sz="2400" dirty="0">
              <a:ln>
                <a:noFill/>
              </a:ln>
              <a:effectLst/>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400" dirty="0">
                <a:ln>
                  <a:noFill/>
                </a:ln>
                <a:effectLst/>
                <a:ea typeface="Arial Unicode MS" panose="020B0604020202020204" pitchFamily="34" charset="-128"/>
                <a:cs typeface="Arial Unicode MS" panose="020B0604020202020204" pitchFamily="34" charset="-128"/>
              </a:rPr>
              <a:t>Where they live/exist:</a:t>
            </a:r>
            <a:endParaRPr lang="en-GB" sz="2400" dirty="0">
              <a:ln>
                <a:noFill/>
              </a:ln>
              <a:effectLst/>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400" dirty="0">
                <a:ln>
                  <a:noFill/>
                </a:ln>
                <a:effectLst/>
                <a:ea typeface="Arial Unicode MS" panose="020B0604020202020204" pitchFamily="34" charset="-128"/>
                <a:cs typeface="Arial Unicode MS" panose="020B0604020202020204" pitchFamily="34" charset="-128"/>
              </a:rPr>
              <a:t>This villain is dangerous because…</a:t>
            </a:r>
            <a:endParaRPr lang="en-GB" sz="2400" dirty="0">
              <a:ln>
                <a:noFill/>
              </a:ln>
              <a:effectLst/>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400" dirty="0">
                <a:ln>
                  <a:noFill/>
                </a:ln>
                <a:effectLst/>
                <a:ea typeface="Times New Roman" panose="02020603050405020304" pitchFamily="18" charset="0"/>
                <a:cs typeface="Arial Unicode MS" panose="020B0604020202020204" pitchFamily="34" charset="-128"/>
              </a:rPr>
              <a:t> </a:t>
            </a:r>
            <a:r>
              <a:rPr lang="en-US" sz="2400" dirty="0">
                <a:ln>
                  <a:noFill/>
                </a:ln>
                <a:effectLst/>
                <a:ea typeface="Arial Unicode MS" panose="020B0604020202020204" pitchFamily="34" charset="-128"/>
                <a:cs typeface="Arial Unicode MS" panose="020B0604020202020204" pitchFamily="34" charset="-128"/>
              </a:rPr>
              <a:t>People are frightened of this villain because…</a:t>
            </a:r>
            <a:endParaRPr lang="en-GB" sz="2400" dirty="0">
              <a:ln>
                <a:noFill/>
              </a:ln>
              <a:effectLst/>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400" b="1" dirty="0">
                <a:ln>
                  <a:noFill/>
                </a:ln>
                <a:effectLst/>
                <a:ea typeface="Times New Roman" panose="02020603050405020304" pitchFamily="18" charset="0"/>
                <a:cs typeface="Arial Unicode MS" panose="020B0604020202020204" pitchFamily="34" charset="-128"/>
              </a:rPr>
              <a:t> </a:t>
            </a:r>
            <a:r>
              <a:rPr lang="en-US" sz="2400" dirty="0">
                <a:ln>
                  <a:noFill/>
                </a:ln>
                <a:effectLst/>
                <a:ea typeface="Arial Unicode MS" panose="020B0604020202020204" pitchFamily="34" charset="-128"/>
                <a:cs typeface="Arial Unicode MS" panose="020B0604020202020204" pitchFamily="34" charset="-128"/>
              </a:rPr>
              <a:t>The evil thing this villain has done/ plans to do is …</a:t>
            </a:r>
            <a:endParaRPr lang="en-GB" sz="2400" dirty="0">
              <a:ln>
                <a:noFill/>
              </a:ln>
              <a:effectLst/>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400" dirty="0">
                <a:ln>
                  <a:noFill/>
                </a:ln>
                <a:effectLst/>
                <a:ea typeface="Times New Roman" panose="02020603050405020304" pitchFamily="18" charset="0"/>
                <a:cs typeface="Arial Unicode MS" panose="020B0604020202020204" pitchFamily="34" charset="-128"/>
              </a:rPr>
              <a:t> </a:t>
            </a:r>
            <a:r>
              <a:rPr lang="en-US" sz="2400" dirty="0">
                <a:ln>
                  <a:noFill/>
                </a:ln>
                <a:effectLst/>
                <a:ea typeface="Arial Unicode MS" panose="020B0604020202020204" pitchFamily="34" charset="-128"/>
                <a:cs typeface="Arial Unicode MS" panose="020B0604020202020204" pitchFamily="34" charset="-128"/>
              </a:rPr>
              <a:t>This villain’s weakness is…</a:t>
            </a:r>
            <a:endParaRPr lang="en-GB" sz="2400" dirty="0">
              <a:ln>
                <a:noFill/>
              </a:ln>
              <a:effectLst/>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400" dirty="0">
                <a:ln>
                  <a:noFill/>
                </a:ln>
                <a:effectLst/>
                <a:ea typeface="Times New Roman" panose="02020603050405020304" pitchFamily="18" charset="0"/>
                <a:cs typeface="Arial Unicode MS" panose="020B0604020202020204" pitchFamily="34" charset="-128"/>
              </a:rPr>
              <a:t> </a:t>
            </a:r>
            <a:r>
              <a:rPr lang="en-US" sz="2400" dirty="0">
                <a:ln>
                  <a:noFill/>
                </a:ln>
                <a:effectLst/>
                <a:ea typeface="Arial Unicode MS" panose="020B0604020202020204" pitchFamily="34" charset="-128"/>
                <a:cs typeface="Arial Unicode MS" panose="020B0604020202020204" pitchFamily="34" charset="-128"/>
              </a:rPr>
              <a:t>Villain’s Appearance:</a:t>
            </a:r>
            <a:endParaRPr lang="en-GB" sz="2400" dirty="0">
              <a:ln>
                <a:noFill/>
              </a:ln>
              <a:effectLst/>
              <a:ea typeface="Arial Unicode MS" panose="020B0604020202020204" pitchFamily="34" charset="-128"/>
              <a:cs typeface="Arial Unicode MS" panose="020B0604020202020204" pitchFamily="34" charset="-128"/>
            </a:endParaRPr>
          </a:p>
          <a:p>
            <a:endParaRPr lang="en-US" sz="2000" dirty="0"/>
          </a:p>
        </p:txBody>
      </p:sp>
    </p:spTree>
    <p:extLst>
      <p:ext uri="{BB962C8B-B14F-4D97-AF65-F5344CB8AC3E}">
        <p14:creationId xmlns:p14="http://schemas.microsoft.com/office/powerpoint/2010/main" val="244847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77BE-8FC1-5E11-2949-3EE75B43AAD2}"/>
              </a:ext>
            </a:extLst>
          </p:cNvPr>
          <p:cNvSpPr>
            <a:spLocks noGrp="1"/>
          </p:cNvSpPr>
          <p:nvPr>
            <p:ph type="title"/>
          </p:nvPr>
        </p:nvSpPr>
        <p:spPr>
          <a:xfrm>
            <a:off x="5151178" y="1138036"/>
            <a:ext cx="6161761" cy="1402470"/>
          </a:xfrm>
        </p:spPr>
        <p:txBody>
          <a:bodyPr anchor="t">
            <a:normAutofit/>
          </a:bodyPr>
          <a:lstStyle/>
          <a:p>
            <a:r>
              <a:rPr lang="en-US" sz="2200" dirty="0"/>
              <a:t>The hero</a:t>
            </a:r>
            <a:br>
              <a:rPr lang="en-US" sz="2200" dirty="0"/>
            </a:br>
            <a:r>
              <a:rPr lang="en-US" sz="2200" dirty="0">
                <a:latin typeface="Times New Roman" panose="02020603050405020304" pitchFamily="18" charset="0"/>
                <a:ea typeface="Arial Unicode MS" panose="020B0604020202020204" pitchFamily="34" charset="-128"/>
                <a:cs typeface="Arial Unicode MS" panose="020B0604020202020204" pitchFamily="34" charset="-128"/>
              </a:rPr>
              <a:t>The </a:t>
            </a:r>
            <a:r>
              <a:rPr lang="en-US" sz="22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 hero is the one who confronts the villain, and normally defeats them in the end.</a:t>
            </a:r>
            <a:endParaRPr lang="en-US" sz="2200" dirty="0"/>
          </a:p>
        </p:txBody>
      </p:sp>
      <p:pic>
        <p:nvPicPr>
          <p:cNvPr id="4" name="Picture 3">
            <a:extLst>
              <a:ext uri="{FF2B5EF4-FFF2-40B4-BE49-F238E27FC236}">
                <a16:creationId xmlns:a16="http://schemas.microsoft.com/office/drawing/2014/main" id="{050C168D-D26F-303D-CB07-7B505FD5F9B3}"/>
              </a:ext>
            </a:extLst>
          </p:cNvPr>
          <p:cNvPicPr>
            <a:picLocks noChangeAspect="1"/>
          </p:cNvPicPr>
          <p:nvPr/>
        </p:nvPicPr>
        <p:blipFill rotWithShape="1">
          <a:blip r:embed="rId2"/>
          <a:srcRect r="-2" b="10132"/>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F9B41C-02EB-6B4F-1D17-3E0300CA23D8}"/>
              </a:ext>
            </a:extLst>
          </p:cNvPr>
          <p:cNvSpPr>
            <a:spLocks noGrp="1"/>
          </p:cNvSpPr>
          <p:nvPr>
            <p:ph idx="1"/>
          </p:nvPr>
        </p:nvSpPr>
        <p:spPr>
          <a:xfrm>
            <a:off x="4943060" y="2216259"/>
            <a:ext cx="6626087" cy="3972620"/>
          </a:xfrm>
        </p:spPr>
        <p:txBody>
          <a:bodyPr>
            <a:normAutofit/>
          </a:bodyPr>
          <a:lstStyle/>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ea typeface="Arial Unicode MS" panose="020B0604020202020204" pitchFamily="34" charset="-128"/>
                <a:cs typeface="Arial Unicode MS" panose="020B0604020202020204" pitchFamily="34" charset="-128"/>
              </a:rPr>
              <a:t>Things to remember:</a:t>
            </a:r>
            <a:endParaRPr lang="en-GB" sz="2000" dirty="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effectLst/>
                <a:ea typeface="Menlo Regular" panose="020B0609030804020204" pitchFamily="49" charset="0"/>
                <a:cs typeface="Arial Unicode MS" panose="020B0604020202020204" pitchFamily="34" charset="-128"/>
              </a:rPr>
              <a:t>The hero needs a reason to be a hero. Usually, it’s because they are emotionally attached to the victim.</a:t>
            </a:r>
            <a:endParaRPr lang="en-GB" sz="2000" u="none" strike="noStrike" kern="0" spc="0" dirty="0">
              <a:ln>
                <a:noFill/>
              </a:ln>
              <a:effectLst/>
              <a:ea typeface="Menlo Regular" panose="020B0609030804020204" pitchFamily="49" charset="0"/>
              <a:cs typeface="Menlo Regular" panose="020B0609030804020204" pitchFamily="49" charset="0"/>
            </a:endParaRPr>
          </a:p>
          <a:p>
            <a:pPr marL="0" lvl="0" indent="0" fontAlgn="base">
              <a:spcBef>
                <a:spcPts val="800"/>
              </a:spcBef>
              <a:spcAft>
                <a:spcPts val="0"/>
              </a:spcAft>
              <a:buNone/>
              <a:tabLst>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effectLst/>
                <a:ea typeface="Menlo Regular" panose="020B0609030804020204" pitchFamily="49" charset="0"/>
                <a:cs typeface="Arial Unicode MS" panose="020B0604020202020204" pitchFamily="34" charset="-128"/>
              </a:rPr>
              <a:t>A hero shouldn’t be more powerful or as powerful, as the villain at the start of the story. The more ordinary you make them at the start, the more impressive their victory will be at the end.</a:t>
            </a:r>
            <a:endParaRPr lang="en-GB" sz="2000" u="none" strike="noStrike" kern="0" spc="0" dirty="0">
              <a:ln>
                <a:noFill/>
              </a:ln>
              <a:effectLst/>
              <a:ea typeface="Menlo Regular" panose="020B0609030804020204" pitchFamily="49" charset="0"/>
              <a:cs typeface="Menlo Regular" panose="020B0609030804020204" pitchFamily="49" charset="0"/>
            </a:endParaRPr>
          </a:p>
          <a:p>
            <a:pPr marL="0" lvl="0" indent="0" fontAlgn="base">
              <a:spcBef>
                <a:spcPts val="800"/>
              </a:spcBef>
              <a:spcAft>
                <a:spcPts val="0"/>
              </a:spcAft>
              <a:buNone/>
              <a:tabLst>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effectLst/>
                <a:ea typeface="Menlo Regular" panose="020B0609030804020204" pitchFamily="49" charset="0"/>
                <a:cs typeface="Arial Unicode MS" panose="020B0604020202020204" pitchFamily="34" charset="-128"/>
              </a:rPr>
              <a:t>The hero should </a:t>
            </a:r>
            <a:r>
              <a:rPr lang="en-US" sz="2000" kern="0" dirty="0">
                <a:ea typeface="Menlo Regular" panose="020B0609030804020204" pitchFamily="49" charset="0"/>
                <a:cs typeface="Arial Unicode MS" panose="020B0604020202020204" pitchFamily="34" charset="-128"/>
              </a:rPr>
              <a:t>develop as they meet the challenge of the villain</a:t>
            </a:r>
            <a:r>
              <a:rPr lang="en-US" sz="2000" u="none" strike="noStrike" kern="0" spc="0" dirty="0">
                <a:ln>
                  <a:noFill/>
                </a:ln>
                <a:effectLst/>
                <a:ea typeface="Menlo Regular" panose="020B0609030804020204" pitchFamily="49" charset="0"/>
                <a:cs typeface="Arial Unicode MS" panose="020B0604020202020204" pitchFamily="34" charset="-128"/>
              </a:rPr>
              <a:t>.</a:t>
            </a:r>
            <a:endParaRPr lang="en-GB" sz="2000" u="none" strike="noStrike" kern="0" spc="0" dirty="0">
              <a:ln>
                <a:noFill/>
              </a:ln>
              <a:effectLst/>
              <a:ea typeface="Menlo Regular" panose="020B0609030804020204" pitchFamily="49" charset="0"/>
              <a:cs typeface="Menlo Regular" panose="020B0609030804020204" pitchFamily="49" charset="0"/>
            </a:endParaRPr>
          </a:p>
          <a:p>
            <a:pPr marL="0" lvl="0" indent="0" fontAlgn="base">
              <a:spcBef>
                <a:spcPts val="800"/>
              </a:spcBef>
              <a:spcAft>
                <a:spcPts val="0"/>
              </a:spcAft>
              <a:buNone/>
              <a:tabLst>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effectLst/>
                <a:ea typeface="Menlo Regular" panose="020B0609030804020204" pitchFamily="49" charset="0"/>
                <a:cs typeface="Arial Unicode MS" panose="020B0604020202020204" pitchFamily="34" charset="-128"/>
              </a:rPr>
              <a:t>The hero is the emotional link between the reader and the story. We should feel what they feel - curious, uncertain, fearful, frustrated, defeated, resolute, victorious.</a:t>
            </a:r>
            <a:endParaRPr lang="en-GB" sz="2000" u="none" strike="noStrike" kern="0" spc="0" dirty="0">
              <a:ln>
                <a:noFill/>
              </a:ln>
              <a:effectLst/>
              <a:ea typeface="Menlo Regular" panose="020B0609030804020204" pitchFamily="49" charset="0"/>
              <a:cs typeface="Menlo Regular" panose="020B0609030804020204" pitchFamily="49" charset="0"/>
            </a:endParaRPr>
          </a:p>
          <a:p>
            <a:pPr marL="0" indent="0">
              <a:buNone/>
            </a:pPr>
            <a:endParaRPr lang="en-US" sz="1700" dirty="0"/>
          </a:p>
        </p:txBody>
      </p:sp>
    </p:spTree>
    <p:extLst>
      <p:ext uri="{BB962C8B-B14F-4D97-AF65-F5344CB8AC3E}">
        <p14:creationId xmlns:p14="http://schemas.microsoft.com/office/powerpoint/2010/main" val="165627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48FCC-8EE1-29C2-8513-483FEC566524}"/>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Gothic hero planner!</a:t>
            </a:r>
            <a:br>
              <a:rPr lang="en-US" sz="4000" dirty="0">
                <a:solidFill>
                  <a:srgbClr val="FFFFFF"/>
                </a:solidFill>
              </a:rPr>
            </a:br>
            <a:r>
              <a:rPr lang="en-US" sz="4000" dirty="0">
                <a:solidFill>
                  <a:srgbClr val="FFFFFF"/>
                </a:solidFill>
              </a:rPr>
              <a:t>Make notes about your hero, using this planner:</a:t>
            </a:r>
          </a:p>
        </p:txBody>
      </p:sp>
      <p:sp>
        <p:nvSpPr>
          <p:cNvPr id="3" name="Content Placeholder 2">
            <a:extLst>
              <a:ext uri="{FF2B5EF4-FFF2-40B4-BE49-F238E27FC236}">
                <a16:creationId xmlns:a16="http://schemas.microsoft.com/office/drawing/2014/main" id="{58A05798-0122-DACF-09BB-7A9C497DEED2}"/>
              </a:ext>
            </a:extLst>
          </p:cNvPr>
          <p:cNvSpPr>
            <a:spLocks noGrp="1"/>
          </p:cNvSpPr>
          <p:nvPr>
            <p:ph idx="1"/>
          </p:nvPr>
        </p:nvSpPr>
        <p:spPr>
          <a:xfrm>
            <a:off x="4367696" y="-662476"/>
            <a:ext cx="4251866" cy="6858004"/>
          </a:xfrm>
        </p:spPr>
        <p:txBody>
          <a:bodyPr anchor="ctr">
            <a:normAutofit lnSpcReduction="10000"/>
          </a:bodyPr>
          <a:lstStyle/>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US" sz="2000" b="1" dirty="0">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Name:</a:t>
            </a: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Age:</a:t>
            </a: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Background </a:t>
            </a: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(e.g. job, family, home):</a:t>
            </a:r>
            <a:r>
              <a:rPr lang="en-US" sz="2000" dirty="0">
                <a:ln>
                  <a:noFill/>
                </a:ln>
                <a:effectLst/>
                <a:latin typeface="Times New Roman" panose="02020603050405020304" pitchFamily="18" charset="0"/>
                <a:ea typeface="Times New Roman" panose="02020603050405020304" pitchFamily="18" charset="0"/>
                <a:cs typeface="Arial Unicode MS" panose="020B0604020202020204" pitchFamily="34" charset="-128"/>
              </a:rPr>
              <a:t> </a:t>
            </a: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Personality</a:t>
            </a: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 </a:t>
            </a:r>
            <a:r>
              <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(Funny? Quiet? Outgoing?  Determined?)</a:t>
            </a: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GB" sz="2000" dirty="0">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Abilities, skills:</a:t>
            </a:r>
            <a:endParaRPr lang="en-GB" sz="2000" b="1"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US" sz="2000" dirty="0">
              <a:ln>
                <a:noFill/>
              </a:ln>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b="1" dirty="0">
                <a:ln>
                  <a:noFill/>
                </a:ln>
                <a:effectLst/>
                <a:latin typeface="Times New Roman" panose="02020603050405020304" pitchFamily="18" charset="0"/>
                <a:ea typeface="Arial Unicode MS" panose="020B0604020202020204" pitchFamily="34" charset="-128"/>
                <a:cs typeface="Arial Unicode MS" panose="020B0604020202020204" pitchFamily="34" charset="-128"/>
              </a:rPr>
              <a:t>Appearance</a:t>
            </a:r>
            <a:r>
              <a:rPr lang="en-US" sz="2000" b="1" dirty="0">
                <a:latin typeface="Times New Roman" panose="02020603050405020304" pitchFamily="18" charset="0"/>
                <a:ea typeface="Arial Unicode MS" panose="020B0604020202020204" pitchFamily="34" charset="-128"/>
                <a:cs typeface="Arial Unicode MS" panose="020B0604020202020204" pitchFamily="34" charset="-128"/>
              </a:rPr>
              <a:t>:</a:t>
            </a:r>
          </a:p>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GB" sz="20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buNone/>
            </a:pPr>
            <a:r>
              <a:rPr lang="en-US" sz="2000" b="1" dirty="0">
                <a:effectLst/>
                <a:latin typeface="Times New Roman" panose="02020603050405020304" pitchFamily="18" charset="0"/>
                <a:ea typeface="Arial Unicode MS" panose="020B0604020202020204" pitchFamily="34" charset="-128"/>
              </a:rPr>
              <a:t>Weaknesses</a:t>
            </a:r>
            <a:r>
              <a:rPr lang="en-US" sz="2000" b="1" dirty="0">
                <a:latin typeface="Times New Roman" panose="02020603050405020304" pitchFamily="18" charset="0"/>
                <a:ea typeface="Arial Unicode MS" panose="020B0604020202020204" pitchFamily="34" charset="-128"/>
              </a:rPr>
              <a:t>:</a:t>
            </a:r>
            <a:endParaRPr lang="en-US" sz="2000" b="1" dirty="0"/>
          </a:p>
        </p:txBody>
      </p:sp>
      <p:pic>
        <p:nvPicPr>
          <p:cNvPr id="4" name="Picture 3">
            <a:extLst>
              <a:ext uri="{FF2B5EF4-FFF2-40B4-BE49-F238E27FC236}">
                <a16:creationId xmlns:a16="http://schemas.microsoft.com/office/drawing/2014/main" id="{C0E28395-F87C-D63F-C1D9-91F6080461DE}"/>
              </a:ext>
            </a:extLst>
          </p:cNvPr>
          <p:cNvPicPr>
            <a:picLocks noChangeAspect="1"/>
          </p:cNvPicPr>
          <p:nvPr/>
        </p:nvPicPr>
        <p:blipFill>
          <a:blip r:embed="rId2"/>
          <a:stretch>
            <a:fillRect/>
          </a:stretch>
        </p:blipFill>
        <p:spPr>
          <a:xfrm>
            <a:off x="8109502" y="756586"/>
            <a:ext cx="3615776" cy="5356706"/>
          </a:xfrm>
          <a:prstGeom prst="rect">
            <a:avLst/>
          </a:prstGeom>
        </p:spPr>
      </p:pic>
    </p:spTree>
    <p:extLst>
      <p:ext uri="{BB962C8B-B14F-4D97-AF65-F5344CB8AC3E}">
        <p14:creationId xmlns:p14="http://schemas.microsoft.com/office/powerpoint/2010/main" val="48694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05EFA-28D0-8CD5-F585-446932C8733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Author’s Note:</a:t>
            </a:r>
          </a:p>
        </p:txBody>
      </p:sp>
      <p:sp>
        <p:nvSpPr>
          <p:cNvPr id="3" name="Content Placeholder 2">
            <a:extLst>
              <a:ext uri="{FF2B5EF4-FFF2-40B4-BE49-F238E27FC236}">
                <a16:creationId xmlns:a16="http://schemas.microsoft.com/office/drawing/2014/main" id="{33D6E846-789F-5228-3CB0-AFBDF9DA7CBF}"/>
              </a:ext>
            </a:extLst>
          </p:cNvPr>
          <p:cNvSpPr>
            <a:spLocks noGrp="1"/>
          </p:cNvSpPr>
          <p:nvPr>
            <p:ph idx="1"/>
          </p:nvPr>
        </p:nvSpPr>
        <p:spPr>
          <a:xfrm>
            <a:off x="4810259" y="649480"/>
            <a:ext cx="6555347" cy="5546047"/>
          </a:xfrm>
        </p:spPr>
        <p:txBody>
          <a:bodyPr anchor="ctr">
            <a:normAutofit/>
          </a:bodyPr>
          <a:lstStyle/>
          <a:p>
            <a:pPr marL="0" indent="0">
              <a:buNone/>
            </a:pPr>
            <a:r>
              <a:rPr lang="en-US" sz="2400" dirty="0">
                <a:ln>
                  <a:noFill/>
                </a:ln>
                <a:effectLst/>
                <a:ea typeface="Times New Roman" panose="02020603050405020304" pitchFamily="18" charset="0"/>
                <a:cs typeface="Arial Unicode MS" panose="020B0604020202020204" pitchFamily="34" charset="-128"/>
              </a:rPr>
              <a:t>In story terms, the victim mainly exists to show how evil the villain is and to give the hero a motive for getting involved. </a:t>
            </a:r>
          </a:p>
          <a:p>
            <a:pPr marL="0" indent="0">
              <a:buNone/>
            </a:pPr>
            <a:r>
              <a:rPr lang="en-US" sz="2400" dirty="0">
                <a:ln>
                  <a:noFill/>
                </a:ln>
                <a:effectLst/>
                <a:ea typeface="Times New Roman" panose="02020603050405020304" pitchFamily="18" charset="0"/>
                <a:cs typeface="Arial Unicode MS" panose="020B0604020202020204" pitchFamily="34" charset="-128"/>
              </a:rPr>
              <a:t>But you don</a:t>
            </a:r>
            <a:r>
              <a:rPr lang="en-US" sz="2400" dirty="0">
                <a:ln>
                  <a:noFill/>
                </a:ln>
                <a:effectLst/>
                <a:ea typeface="Arial Unicode MS" panose="020B0604020202020204" pitchFamily="34" charset="-128"/>
                <a:cs typeface="Arial Unicode MS" panose="020B0604020202020204" pitchFamily="34" charset="-128"/>
              </a:rPr>
              <a:t>’t want the reader to notice this! </a:t>
            </a:r>
          </a:p>
          <a:p>
            <a:pPr marL="0" indent="0">
              <a:buNone/>
            </a:pPr>
            <a:endParaRPr lang="en-US" sz="2400" dirty="0">
              <a:ln>
                <a:noFill/>
              </a:ln>
              <a:effectLst/>
              <a:ea typeface="Arial Unicode MS" panose="020B0604020202020204" pitchFamily="34" charset="-128"/>
              <a:cs typeface="Arial Unicode MS" panose="020B0604020202020204" pitchFamily="34" charset="-128"/>
            </a:endParaRPr>
          </a:p>
          <a:p>
            <a:pPr marL="0" indent="0">
              <a:buNone/>
            </a:pPr>
            <a:r>
              <a:rPr lang="en-US" sz="2400" dirty="0">
                <a:ea typeface="Arial Unicode MS" panose="020B0604020202020204" pitchFamily="34" charset="-128"/>
                <a:cs typeface="Arial Unicode MS" panose="020B0604020202020204" pitchFamily="34" charset="-128"/>
              </a:rPr>
              <a:t>Perhaps the </a:t>
            </a:r>
            <a:r>
              <a:rPr lang="en-US" sz="2400" dirty="0">
                <a:ln>
                  <a:noFill/>
                </a:ln>
                <a:effectLst/>
                <a:ea typeface="Arial Unicode MS" panose="020B0604020202020204" pitchFamily="34" charset="-128"/>
                <a:cs typeface="Arial Unicode MS" panose="020B0604020202020204" pitchFamily="34" charset="-128"/>
              </a:rPr>
              <a:t>victim is cruelly murdered at the start</a:t>
            </a:r>
            <a:r>
              <a:rPr lang="en-US" sz="2400" dirty="0">
                <a:ea typeface="Arial Unicode MS" panose="020B0604020202020204" pitchFamily="34" charset="-128"/>
                <a:cs typeface="Arial Unicode MS" panose="020B0604020202020204" pitchFamily="34" charset="-128"/>
              </a:rPr>
              <a:t>...</a:t>
            </a:r>
          </a:p>
          <a:p>
            <a:pPr marL="0" indent="0">
              <a:buNone/>
            </a:pPr>
            <a:r>
              <a:rPr lang="en-US" sz="2400" dirty="0">
                <a:ea typeface="Arial Unicode MS" panose="020B0604020202020204" pitchFamily="34" charset="-128"/>
                <a:cs typeface="Arial Unicode MS" panose="020B0604020202020204" pitchFamily="34" charset="-128"/>
              </a:rPr>
              <a:t>O</a:t>
            </a:r>
            <a:r>
              <a:rPr lang="en-US" sz="2400" dirty="0">
                <a:ln>
                  <a:noFill/>
                </a:ln>
                <a:effectLst/>
                <a:ea typeface="Arial Unicode MS" panose="020B0604020202020204" pitchFamily="34" charset="-128"/>
                <a:cs typeface="Arial Unicode MS" panose="020B0604020202020204" pitchFamily="34" charset="-128"/>
              </a:rPr>
              <a:t>r is captured and needs rescuing...</a:t>
            </a:r>
          </a:p>
          <a:p>
            <a:pPr marL="0" indent="0">
              <a:buNone/>
            </a:pPr>
            <a:r>
              <a:rPr lang="en-US" sz="2400" dirty="0">
                <a:ln>
                  <a:noFill/>
                </a:ln>
                <a:effectLst/>
                <a:ea typeface="Arial Unicode MS" panose="020B0604020202020204" pitchFamily="34" charset="-128"/>
                <a:cs typeface="Arial Unicode MS" panose="020B0604020202020204" pitchFamily="34" charset="-128"/>
              </a:rPr>
              <a:t>The reader needs to feel an emotional reaction towards them, and a desire to see evil defeated by the hero.</a:t>
            </a:r>
            <a:endParaRPr lang="en-GB" sz="2400" dirty="0">
              <a:ln>
                <a:noFill/>
              </a:ln>
              <a:effectLst/>
              <a:ea typeface="Arial Unicode MS" panose="020B0604020202020204" pitchFamily="34" charset="-128"/>
              <a:cs typeface="Arial Unicode MS" panose="020B0604020202020204" pitchFamily="34" charset="-128"/>
            </a:endParaRPr>
          </a:p>
          <a:p>
            <a:pPr marL="0" indent="0">
              <a:buNone/>
            </a:pPr>
            <a:endParaRPr lang="en-US" sz="2000" dirty="0"/>
          </a:p>
        </p:txBody>
      </p:sp>
    </p:spTree>
    <p:extLst>
      <p:ext uri="{BB962C8B-B14F-4D97-AF65-F5344CB8AC3E}">
        <p14:creationId xmlns:p14="http://schemas.microsoft.com/office/powerpoint/2010/main" val="200646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D7E369-446E-179F-E09D-1B50317BA9F6}"/>
              </a:ext>
            </a:extLst>
          </p:cNvPr>
          <p:cNvSpPr>
            <a:spLocks noGrp="1"/>
          </p:cNvSpPr>
          <p:nvPr>
            <p:ph type="title"/>
          </p:nvPr>
        </p:nvSpPr>
        <p:spPr>
          <a:xfrm>
            <a:off x="5894962" y="479493"/>
            <a:ext cx="5458838" cy="1325563"/>
          </a:xfrm>
        </p:spPr>
        <p:txBody>
          <a:bodyPr>
            <a:normAutofit/>
          </a:bodyPr>
          <a:lstStyle/>
          <a:p>
            <a:r>
              <a:rPr lang="en-US" sz="2100"/>
              <a:t>The Victim!</a:t>
            </a:r>
            <a:br>
              <a:rPr lang="en-US" sz="2100"/>
            </a:br>
            <a:r>
              <a:rPr lang="en-US" sz="2100" kern="0">
                <a:latin typeface="Times New Roman" panose="02020603050405020304" pitchFamily="18" charset="0"/>
                <a:ea typeface="Arial Unicode MS" panose="020B0604020202020204" pitchFamily="34" charset="-128"/>
                <a:cs typeface="Arial Unicode MS" panose="020B0604020202020204" pitchFamily="34" charset="-128"/>
              </a:rPr>
              <a:t>V</a:t>
            </a:r>
            <a:r>
              <a:rPr lang="en-US" sz="2100" u="none" strike="noStrike" kern="0" spc="0">
                <a:ln>
                  <a:noFill/>
                </a:ln>
                <a:effectLst/>
                <a:latin typeface="Times New Roman" panose="02020603050405020304" pitchFamily="18" charset="0"/>
                <a:ea typeface="Arial Unicode MS" panose="020B0604020202020204" pitchFamily="34" charset="-128"/>
                <a:cs typeface="Arial Unicode MS" panose="020B0604020202020204" pitchFamily="34" charset="-128"/>
              </a:rPr>
              <a:t>ictims are normally presented as innocent, good and vulnerable.</a:t>
            </a:r>
            <a:br>
              <a:rPr lang="en-GB" sz="2100" u="none" strike="noStrike" kern="0" spc="0">
                <a:ln>
                  <a:noFill/>
                </a:ln>
                <a:effectLst/>
                <a:latin typeface="Helvetica Neue" panose="02000503000000020004" pitchFamily="2" charset="0"/>
                <a:ea typeface="Arial Unicode MS" panose="020B0604020202020204" pitchFamily="34" charset="-128"/>
                <a:cs typeface="Arial Unicode MS" panose="020B0604020202020204" pitchFamily="34" charset="-128"/>
              </a:rPr>
            </a:br>
            <a:endParaRPr lang="en-US" sz="210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erson standing under dripping blue liquid&#10;&#10;Description automatically generated">
            <a:extLst>
              <a:ext uri="{FF2B5EF4-FFF2-40B4-BE49-F238E27FC236}">
                <a16:creationId xmlns:a16="http://schemas.microsoft.com/office/drawing/2014/main" id="{2B6A20C3-9438-6E02-CD81-1666B1463D38}"/>
              </a:ext>
            </a:extLst>
          </p:cNvPr>
          <p:cNvPicPr>
            <a:picLocks noChangeAspect="1"/>
          </p:cNvPicPr>
          <p:nvPr/>
        </p:nvPicPr>
        <p:blipFill>
          <a:blip r:embed="rId2"/>
          <a:stretch>
            <a:fillRect/>
          </a:stretch>
        </p:blipFill>
        <p:spPr>
          <a:xfrm>
            <a:off x="1002657" y="511293"/>
            <a:ext cx="4178430"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0CD7629D-20DA-1A78-79C3-1739F279E65C}"/>
              </a:ext>
            </a:extLst>
          </p:cNvPr>
          <p:cNvSpPr>
            <a:spLocks noGrp="1"/>
          </p:cNvSpPr>
          <p:nvPr>
            <p:ph idx="1"/>
          </p:nvPr>
        </p:nvSpPr>
        <p:spPr>
          <a:xfrm>
            <a:off x="5181087" y="1984443"/>
            <a:ext cx="6172713" cy="4192520"/>
          </a:xfrm>
        </p:spPr>
        <p:txBody>
          <a:bodyPr>
            <a:normAutofit fontScale="92500" lnSpcReduction="10000"/>
          </a:bodyPr>
          <a:lstStyle/>
          <a:p>
            <a:pPr marL="0" indent="0">
              <a:spcBef>
                <a:spcPts val="800"/>
              </a:spcBef>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ea typeface="Arial Unicode MS" panose="020B0604020202020204" pitchFamily="34" charset="-128"/>
                <a:cs typeface="Arial Unicode MS" panose="020B0604020202020204" pitchFamily="34" charset="-128"/>
              </a:rPr>
              <a:t>The victim will normally:</a:t>
            </a:r>
            <a:endParaRPr lang="en-GB" sz="2000" dirty="0">
              <a:ln>
                <a:noFill/>
              </a:ln>
              <a:effectLst/>
              <a:ea typeface="Arial Unicode MS" panose="020B0604020202020204" pitchFamily="34" charset="-128"/>
              <a:cs typeface="Arial Unicode MS" panose="020B0604020202020204" pitchFamily="34" charset="-128"/>
            </a:endParaRPr>
          </a:p>
          <a:p>
            <a:pPr fontAlgn="base">
              <a:spcBef>
                <a:spcPts val="800"/>
              </a:spcBef>
              <a:buSzPts val="2250"/>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effectLst/>
                <a:ea typeface="Arial Unicode MS" panose="020B0604020202020204" pitchFamily="34" charset="-128"/>
                <a:cs typeface="Arial Unicode MS" panose="020B0604020202020204" pitchFamily="34" charset="-128"/>
              </a:rPr>
              <a:t>Represent what the villain is trying to destroy or have power over </a:t>
            </a:r>
          </a:p>
          <a:p>
            <a:pPr fontAlgn="base">
              <a:spcBef>
                <a:spcPts val="800"/>
              </a:spcBef>
              <a:buSzPts val="2250"/>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effectLst/>
                <a:ea typeface="Arial Unicode MS" panose="020B0604020202020204" pitchFamily="34" charset="-128"/>
                <a:cs typeface="Arial Unicode MS" panose="020B0604020202020204" pitchFamily="34" charset="-128"/>
              </a:rPr>
              <a:t>Be connected to the hero in some way, often a personal connection such as a family member.</a:t>
            </a:r>
            <a:endParaRPr lang="en-GB" sz="2000" u="none" strike="noStrike" kern="0" spc="0" dirty="0">
              <a:ln>
                <a:noFill/>
              </a:ln>
              <a:effectLst/>
              <a:ea typeface="Arial Unicode MS" panose="020B0604020202020204" pitchFamily="34" charset="-128"/>
              <a:cs typeface="Arial Unicode MS" panose="020B0604020202020204" pitchFamily="34" charset="-128"/>
            </a:endParaRPr>
          </a:p>
          <a:p>
            <a:pPr fontAlgn="base">
              <a:spcBef>
                <a:spcPts val="800"/>
              </a:spcBef>
              <a:buSzPts val="2250"/>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effectLst/>
                <a:ea typeface="Arial Unicode MS" panose="020B0604020202020204" pitchFamily="34" charset="-128"/>
                <a:cs typeface="Arial Unicode MS" panose="020B0604020202020204" pitchFamily="34" charset="-128"/>
              </a:rPr>
              <a:t>Be unaware of the danger presented by the villain until it is too late.</a:t>
            </a:r>
            <a:endParaRPr lang="en-GB" sz="2000" u="none" strike="noStrike" kern="0" spc="0" dirty="0">
              <a:ln>
                <a:noFill/>
              </a:ln>
              <a:effectLst/>
              <a:ea typeface="Arial Unicode MS" panose="020B0604020202020204" pitchFamily="34" charset="-128"/>
              <a:cs typeface="Arial Unicode MS" panose="020B0604020202020204" pitchFamily="34" charset="-128"/>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dirty="0">
                <a:ln>
                  <a:noFill/>
                </a:ln>
                <a:effectLst/>
                <a:ea typeface="Arial Unicode MS" panose="020B0604020202020204" pitchFamily="34" charset="-128"/>
                <a:cs typeface="Arial Unicode MS" panose="020B0604020202020204" pitchFamily="34" charset="-128"/>
              </a:rPr>
              <a:t>Whether your victim lives or dies at the start of the story will change the type of story you tell:</a:t>
            </a:r>
            <a:endParaRPr lang="en-GB" sz="2000" dirty="0">
              <a:ln>
                <a:noFill/>
              </a:ln>
              <a:effectLst/>
              <a:ea typeface="Arial Unicode MS" panose="020B0604020202020204" pitchFamily="34" charset="-128"/>
              <a:cs typeface="Arial Unicode MS" panose="020B0604020202020204" pitchFamily="34" charset="-128"/>
            </a:endParaRPr>
          </a:p>
          <a:p>
            <a:pPr fontAlgn="base">
              <a:spcBef>
                <a:spcPts val="800"/>
              </a:spcBef>
              <a:tabLst>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effectLst/>
                <a:ea typeface="Menlo Regular" panose="020B0609030804020204" pitchFamily="49" charset="0"/>
                <a:cs typeface="Arial Unicode MS" panose="020B0604020202020204" pitchFamily="34" charset="-128"/>
              </a:rPr>
              <a:t>If the victim  is killed, the story will have a revenge plot where the hero’s focus will be to punish the villain for their actions.</a:t>
            </a:r>
            <a:endParaRPr lang="en-GB" sz="2000" u="none" strike="noStrike" kern="0" spc="0" dirty="0">
              <a:ln>
                <a:noFill/>
              </a:ln>
              <a:effectLst/>
              <a:ea typeface="Menlo Regular" panose="020B0609030804020204" pitchFamily="49" charset="0"/>
              <a:cs typeface="Menlo Regular" panose="020B0609030804020204" pitchFamily="49" charset="0"/>
            </a:endParaRPr>
          </a:p>
          <a:p>
            <a:pPr fontAlgn="base">
              <a:spcBef>
                <a:spcPts val="800"/>
              </a:spcBef>
              <a:tabLst>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r>
              <a:rPr lang="en-US" sz="2000" u="none" strike="noStrike" kern="0" spc="0" dirty="0">
                <a:ln>
                  <a:noFill/>
                </a:ln>
                <a:effectLst/>
                <a:ea typeface="Menlo Regular" panose="020B0609030804020204" pitchFamily="49" charset="0"/>
                <a:cs typeface="Arial Unicode MS" panose="020B0604020202020204" pitchFamily="34" charset="-128"/>
              </a:rPr>
              <a:t>If the victim is kidnapped, the story will have a rescue plot where the hero’s focus is on returning the victim to safety.</a:t>
            </a:r>
            <a:endParaRPr lang="en-GB" sz="2000" u="none" strike="noStrike" kern="0" spc="0" dirty="0">
              <a:ln>
                <a:noFill/>
              </a:ln>
              <a:effectLst/>
              <a:ea typeface="Menlo Regular" panose="020B0609030804020204" pitchFamily="49" charset="0"/>
              <a:cs typeface="Menlo Regular" panose="020B0609030804020204" pitchFamily="49" charset="0"/>
            </a:endParaRPr>
          </a:p>
          <a:p>
            <a:pPr>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Lst>
            </a:pPr>
            <a:endParaRPr lang="en-GB" sz="1500" dirty="0">
              <a:ln>
                <a:noFill/>
              </a:ln>
              <a:effectLst/>
              <a:latin typeface="Helvetica Neue" panose="02000503000000020004" pitchFamily="2" charset="0"/>
              <a:ea typeface="Arial Unicode MS" panose="020B0604020202020204" pitchFamily="34" charset="-128"/>
              <a:cs typeface="Arial Unicode MS" panose="020B0604020202020204" pitchFamily="34" charset="-128"/>
            </a:endParaRPr>
          </a:p>
          <a:p>
            <a:pPr marL="0" indent="0">
              <a:buNone/>
            </a:pPr>
            <a:endParaRPr lang="en-US" sz="1500" dirty="0"/>
          </a:p>
        </p:txBody>
      </p:sp>
    </p:spTree>
    <p:extLst>
      <p:ext uri="{BB962C8B-B14F-4D97-AF65-F5344CB8AC3E}">
        <p14:creationId xmlns:p14="http://schemas.microsoft.com/office/powerpoint/2010/main" val="3469089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875</Words>
  <Application>Microsoft Macintosh PowerPoint</Application>
  <PresentationFormat>Widescreen</PresentationFormat>
  <Paragraphs>96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Unicode MS</vt:lpstr>
      <vt:lpstr>Aptos</vt:lpstr>
      <vt:lpstr>Aptos Display</vt:lpstr>
      <vt:lpstr>Arial</vt:lpstr>
      <vt:lpstr>Calibri</vt:lpstr>
      <vt:lpstr>Helvetica Neue</vt:lpstr>
      <vt:lpstr>Menlo Regular</vt:lpstr>
      <vt:lpstr>Times New Roman</vt:lpstr>
      <vt:lpstr>Office Theme</vt:lpstr>
      <vt:lpstr>Student Mission Book 5 </vt:lpstr>
      <vt:lpstr>In this unit you will:</vt:lpstr>
      <vt:lpstr>Creating Gothic Characters! Gothic stories, like their atmosphere, often involve characters that represent light and darkness, good and evil. </vt:lpstr>
      <vt:lpstr>Start with the villain! Gothic stories are fascinated with the ideas of evil, darkness, the unknown and the monstrous. You should start by coming up with a really interesting, mean and moody villain.  </vt:lpstr>
      <vt:lpstr>Gothic Villain Planner! Make notes about your villain, using this planner:</vt:lpstr>
      <vt:lpstr>The hero The  hero is the one who confronts the villain, and normally defeats them in the end.</vt:lpstr>
      <vt:lpstr>Gothic hero planner! Make notes about your hero, using this planner:</vt:lpstr>
      <vt:lpstr>Author’s Note:</vt:lpstr>
      <vt:lpstr>The Victim! Victims are normally presented as innocent, good and vulnerable. </vt:lpstr>
      <vt:lpstr>Victim planner!</vt:lpstr>
      <vt:lpstr>Be a Gothic writer: Write part of story in which ONE of these happens: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Green</dc:creator>
  <cp:lastModifiedBy>Jim Green</cp:lastModifiedBy>
  <cp:revision>6</cp:revision>
  <dcterms:created xsi:type="dcterms:W3CDTF">2024-06-02T15:58:09Z</dcterms:created>
  <dcterms:modified xsi:type="dcterms:W3CDTF">2024-06-02T20:12:29Z</dcterms:modified>
</cp:coreProperties>
</file>