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70"/>
  </p:normalViewPr>
  <p:slideViewPr>
    <p:cSldViewPr snapToGrid="0">
      <p:cViewPr varScale="1">
        <p:scale>
          <a:sx n="96" d="100"/>
          <a:sy n="96" d="100"/>
        </p:scale>
        <p:origin x="8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2291-E5B8-F5CF-16ED-7E7B66F18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1E5BC-785D-14E0-66BD-C8312C20D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BEB6F-687A-3B68-C82E-6BBA1EF8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2CB99-6685-2E8D-F098-FF6129FC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E4C6C-A025-7B51-B808-21211C3B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31765-A7E5-BFF8-5A76-94191B4A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A7C8-0EEB-A72C-4BC7-5800B1D1D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4049F-1B92-5307-8370-1D295BC4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50E1A-3F74-0E1C-D6C6-7C0661CE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9EFE-E867-FA95-BB70-E0C61555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9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E8505-29F2-37A7-C035-3DE0645C7D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13294-176D-237A-3171-C0F130B57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68997-5E0E-9CC8-2B58-67C6FC51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C97B4-33C4-BCEE-FA47-7C318483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CFAA7-3B6F-D932-820A-E4DFF719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6CCA-ECA3-E7E2-9FF0-A3E7DAE5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23F98-2892-5DD4-5131-3EDD34694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8FC6F-F570-4EAA-0753-AC89C0287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44CF3-E617-2599-F506-DEBC9D21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D3117-BA3A-3C4F-47EA-38656CDF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BA59-354F-CABA-C0A1-1EFE18C0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FD400-DFBA-46C1-12CD-EF1FE543B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E7925-6046-DBFC-E91D-6BE089CF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C0D43-1783-1857-272D-FC42DFC2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3D3A2-E647-03ED-515A-BFC6B5718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1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3B54-8062-6EFC-CE7C-5229CB7E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B40CB-E079-F09C-0CCF-2990C83BA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C9BBE-0737-AE81-143F-6B3206340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6989D-B33A-32F2-CE9C-4E1185D1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910ED-4C1D-2392-029F-FB08443C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D4927-D983-6130-B544-10CD1D4E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4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430C-13C7-BB74-BC13-C3E33EDA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D37EBF-0240-2DE8-3D91-EA3398C1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3DF1-DF26-3F40-9FF4-83459B4EB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C13F99-D724-7A99-1BFC-E806325F2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81FFC-32A0-1E37-87C2-61FE35573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1ABA2-1B82-B821-53F1-BFAD05BE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5FA491-EA65-5E9D-A43A-4E378E68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C3E79A-FE74-29EF-E46E-0F305FBD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5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74BF-8D23-FBC1-814D-1D4EFD60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D2EA5-2C82-6AFA-5ADA-6C839A51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D48FF-A768-BF4E-C75B-6D161B47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CCC1A-31F7-310D-24B8-5B80B9A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0C521-4DD4-9D3B-8BE1-1921DA9A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758EF0-698B-1D21-1A8A-DCCF0177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9158-49F0-D034-FA6D-E5A5470E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BF26E-D899-29D2-1050-4F25AD90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D3525-E117-AFED-9DA5-1E6E043C7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22592-975A-1F0E-1886-325FA026E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F2494-6BEC-0196-575B-E06CF027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07FD5-AC0B-9BF0-F78F-2E4122CA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34237-900D-9703-A8F9-BD555AF0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7EED-F073-722A-CFD2-248A8972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5D776-7402-BADC-5A0C-A4BE7D125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02D3-CBFE-007C-F3FF-E57570268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13278-C72F-AB18-DF0E-6C9A2E813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08307-AAB9-EDB2-9490-CB3C325A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BBB37-8569-FA81-3582-74F9E8C2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8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E9D8A-ACE9-977B-7810-E63B4589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B8A13-5782-E4CF-5D55-3FBF1CCB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9CD90-35AC-F230-1623-90703A998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4F03A-A0AC-024F-B6E4-EA1561264C65}" type="datetimeFigureOut">
              <a:rPr lang="en-US" smtClean="0"/>
              <a:t>5/31/24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B6C33-861A-6A4F-5A48-F6FF5EE68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B5CF2-CDBB-C70A-ED25-4C0BEF6CE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DE9D35-F31F-EC46-816D-9B6A680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7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DF351-D722-86DC-6B42-502932DA0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Student Mission Book 1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A7A4C-DB83-113D-F477-D01BF677E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Roger Haines</a:t>
            </a:r>
          </a:p>
        </p:txBody>
      </p:sp>
      <p:pic>
        <p:nvPicPr>
          <p:cNvPr id="10" name="Picture 9" descr="A book cover of a child and child&#10;&#10;Description automatically generated">
            <a:extLst>
              <a:ext uri="{FF2B5EF4-FFF2-40B4-BE49-F238E27FC236}">
                <a16:creationId xmlns:a16="http://schemas.microsoft.com/office/drawing/2014/main" id="{107CFF8F-A56E-190C-CD23-87AD34496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86" t="4873" r="1" b="2037"/>
          <a:stretch/>
        </p:blipFill>
        <p:spPr>
          <a:xfrm>
            <a:off x="7347266" y="1"/>
            <a:ext cx="4841686" cy="695098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9141827F-AC52-D0CF-007F-0AEAA823E06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32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D2BAE5-83A9-D759-B57C-0EF44E96A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647" y="1773426"/>
            <a:ext cx="4730214" cy="331114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F4D09A-67F1-D891-9584-000E8938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In this unit you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F97F-4F47-D79D-E733-FCEE3847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09"/>
            <a:ext cx="6754104" cy="376164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Check what you know about the Gothic genre</a:t>
            </a:r>
          </a:p>
          <a:p>
            <a:r>
              <a:rPr lang="en-US" sz="2000" dirty="0">
                <a:solidFill>
                  <a:schemeClr val="tx2"/>
                </a:solidFill>
              </a:rPr>
              <a:t>Find detailed examples from </a:t>
            </a:r>
            <a:r>
              <a:rPr lang="en-US" sz="2000" i="1" dirty="0">
                <a:solidFill>
                  <a:schemeClr val="tx2"/>
                </a:solidFill>
              </a:rPr>
              <a:t>Keys of Terror</a:t>
            </a:r>
          </a:p>
          <a:p>
            <a:r>
              <a:rPr lang="en-US" sz="2000" dirty="0">
                <a:solidFill>
                  <a:schemeClr val="tx2"/>
                </a:solidFill>
              </a:rPr>
              <a:t>Link what you know to other texts</a:t>
            </a:r>
          </a:p>
          <a:p>
            <a:r>
              <a:rPr lang="en-US" sz="2000" dirty="0">
                <a:solidFill>
                  <a:schemeClr val="tx2"/>
                </a:solidFill>
              </a:rPr>
              <a:t>Design a poster or slides to show what you know</a:t>
            </a:r>
          </a:p>
          <a:p>
            <a:r>
              <a:rPr lang="en-US" sz="2000" dirty="0">
                <a:solidFill>
                  <a:schemeClr val="tx2"/>
                </a:solidFill>
              </a:rPr>
              <a:t>Check your understanding of Chapter 2 which introduces the main characters, Emma Houdini and James Price.</a:t>
            </a:r>
          </a:p>
          <a:p>
            <a:r>
              <a:rPr lang="en-US" sz="2000" dirty="0">
                <a:solidFill>
                  <a:schemeClr val="tx2"/>
                </a:solidFill>
              </a:rPr>
              <a:t>Do some writing.</a:t>
            </a:r>
          </a:p>
          <a:p>
            <a:endParaRPr lang="en-US" sz="20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9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8D265-5B73-AE78-8838-09934F5C9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029600"/>
            <a:ext cx="6257235" cy="1687096"/>
          </a:xfrm>
        </p:spPr>
        <p:txBody>
          <a:bodyPr anchor="t"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Check your understanding :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Gothic genre!</a:t>
            </a:r>
            <a:br>
              <a:rPr lang="en-US" sz="19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Keys of Terror is set in modern times, but it uses many of the features [conventions] of the Gothic genre.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Read Chapter 1.</a:t>
            </a:r>
            <a:br>
              <a:rPr lang="en-US" sz="1900" dirty="0">
                <a:solidFill>
                  <a:schemeClr val="bg1"/>
                </a:solidFill>
              </a:rPr>
            </a:b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Picture 3" descr="A light fixture with a light shining on it&#10;&#10;Description automatically generated">
            <a:extLst>
              <a:ext uri="{FF2B5EF4-FFF2-40B4-BE49-F238E27FC236}">
                <a16:creationId xmlns:a16="http://schemas.microsoft.com/office/drawing/2014/main" id="{9B3EDC11-3966-09B4-EE90-44F5ECE2F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3" r="3444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2811592-76E5-9CFA-E777-0361BDFD9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2822713"/>
            <a:ext cx="6376503" cy="3005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Find examples of these gothic conventions in Chapter 1: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1. Emphasis on darkness and shadows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  <a:latin typeface="Helvetica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2. Elements of dream or fantasy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  <a:effectLst/>
                <a:latin typeface="Helvetica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3. Ruined settings and 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Helvetica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buildings</a:t>
            </a:r>
            <a:r>
              <a:rPr lang="en-GB" sz="2000" dirty="0">
                <a:solidFill>
                  <a:schemeClr val="bg1">
                    <a:alpha val="80000"/>
                  </a:schemeClr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4. Intense emotions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5. Supernatural events or creatures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bg1">
                    <a:alpha val="80000"/>
                  </a:schemeClr>
                </a:solidFill>
              </a:rPr>
              <a:t>6. A sense of mystery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15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9EF99-86EE-A9EB-130C-D1C4D233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287" y="401247"/>
            <a:ext cx="6725400" cy="1234479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Be an expert!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Link the six Gothic conventions  to other texts you know.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[Show off your knowledge!!]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A black house with many windows&#10;&#10;Description automatically generated">
            <a:extLst>
              <a:ext uri="{FF2B5EF4-FFF2-40B4-BE49-F238E27FC236}">
                <a16:creationId xmlns:a16="http://schemas.microsoft.com/office/drawing/2014/main" id="{114E2271-93CB-2E5C-F61E-9CE6DA3A4F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r="25010" b="-1"/>
          <a:stretch/>
        </p:blipFill>
        <p:spPr bwMode="auto">
          <a:xfrm flipH="1">
            <a:off x="739959" y="1095408"/>
            <a:ext cx="4237594" cy="4430750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CC362-EA20-EE1F-8825-206BF418C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62" y="1635726"/>
            <a:ext cx="6400800" cy="45359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The challenge! </a:t>
            </a:r>
          </a:p>
          <a:p>
            <a:pPr marL="0" indent="0">
              <a:buNone/>
            </a:pPr>
            <a:r>
              <a:rPr lang="en-US" sz="9600" dirty="0">
                <a:solidFill>
                  <a:schemeClr val="bg1"/>
                </a:solidFill>
              </a:rPr>
              <a:t>Produce a poster or set of slides about the six gothic conventions on your list.</a:t>
            </a:r>
          </a:p>
          <a:p>
            <a:pPr marL="0" indent="0"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</a:rPr>
              <a:t>Include these examples to illustrate what you mean: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</a:rPr>
              <a:t>-Quotes from Keys of Terror</a:t>
            </a:r>
          </a:p>
          <a:p>
            <a:pPr marL="0" indent="0"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</a:rPr>
              <a:t>-Names of other gothic texts that use the conventions.</a:t>
            </a:r>
          </a:p>
          <a:p>
            <a:pPr marL="0" indent="0">
              <a:buNone/>
            </a:pPr>
            <a:endParaRPr lang="en-US" sz="8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</a:rPr>
              <a:t>-Comments of your own: </a:t>
            </a:r>
          </a:p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</a:rPr>
              <a:t>what emotional effect is each convention trying to create in the reader...suspense... Intrigue... Fear...? </a:t>
            </a:r>
            <a:endParaRPr lang="en-GB" sz="8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9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en-US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1127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23F057-BBEC-F5F8-15A6-C7B57151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68" y="1608667"/>
            <a:ext cx="3218914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Check your understanding!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Answer these questions on Chapter 2.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The Strange Girl.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BF15B-7217-5701-6100-3F5FEF918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2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1. Why is Darren late for school?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2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2. In what year group are James and Darren?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2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3. Who is James</a:t>
            </a:r>
            <a:r>
              <a:rPr lang="en-US" sz="200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 little brother?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2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4. How do we know that James</a:t>
            </a:r>
            <a:r>
              <a:rPr lang="en-US" sz="200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’ brother is in trouble quite often?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2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5. What is the name Emma Houdini says is her legal name?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sz="20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6. Why do you think she prefers to be called Emma Houdini?</a:t>
            </a:r>
            <a:endParaRPr lang="en-GB" sz="20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E951A-5871-7FEB-FF9B-B72B9F08A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19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7. Where has Emma lived for the past five years?</a:t>
            </a:r>
            <a:endParaRPr lang="en-GB" sz="19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19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8. We are told that James </a:t>
            </a:r>
            <a:r>
              <a:rPr lang="en-US" sz="1900" dirty="0">
                <a:ln>
                  <a:noFill/>
                </a:ln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“wondered if it was too late to ask someone else” to show Emma around. Why do you think this is the case?</a:t>
            </a:r>
            <a:endParaRPr lang="en-GB" sz="19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19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9. Who is Emma going to be living with, and where does this person live?</a:t>
            </a:r>
            <a:endParaRPr lang="en-GB" sz="19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800"/>
              </a:spcBef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622800" algn="l"/>
                <a:tab pos="4978400" algn="l"/>
                <a:tab pos="5334000" algn="l"/>
                <a:tab pos="5689600" algn="l"/>
                <a:tab pos="6045200" algn="l"/>
              </a:tabLst>
            </a:pPr>
            <a:r>
              <a:rPr lang="en-US" sz="190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 Unicode MS" panose="020B0604020202020204" pitchFamily="34" charset="-128"/>
              </a:rPr>
              <a:t>10. Who does Emma tell James he is related to? </a:t>
            </a:r>
            <a:endParaRPr lang="en-GB" sz="1900" dirty="0">
              <a:ln>
                <a:noFill/>
              </a:ln>
              <a:effectLst/>
              <a:latin typeface="Helvetica Neue" panose="02000503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732737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A4221-A7BF-D04D-F9AC-130F52A74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dirty="0"/>
              <a:t>Be a writer!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A225C-FEDB-3C31-4B7E-E8BB467AF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As writers we must have empathy for our characters</a:t>
            </a:r>
            <a:r>
              <a:rPr lang="en-US" sz="2000"/>
              <a:t>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Put yourself in Emma’s shoes. Imagine how she would feel after her first day at school. </a:t>
            </a:r>
          </a:p>
          <a:p>
            <a:pPr marL="0" indent="0">
              <a:buNone/>
            </a:pPr>
            <a:r>
              <a:rPr lang="en-US" sz="2000" dirty="0"/>
              <a:t>Write an entry for her diary. </a:t>
            </a:r>
          </a:p>
          <a:p>
            <a:pPr marL="0" indent="0">
              <a:buNone/>
            </a:pPr>
            <a:r>
              <a:rPr lang="en-US" sz="2000" dirty="0"/>
              <a:t>Or </a:t>
            </a:r>
          </a:p>
          <a:p>
            <a:pPr marL="0" indent="0">
              <a:buNone/>
            </a:pPr>
            <a:r>
              <a:rPr lang="en-US" sz="2000" dirty="0"/>
              <a:t>Imagine you are James Price. What does he say to himself about the day as he walks home from school?</a:t>
            </a:r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3FB433F7-2650-A094-96C2-B6A46C4F6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2" r="2098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574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475</Words>
  <Application>Microsoft Macintosh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Helvetica</vt:lpstr>
      <vt:lpstr>Helvetica Neue</vt:lpstr>
      <vt:lpstr>Times New Roman</vt:lpstr>
      <vt:lpstr>Office Theme</vt:lpstr>
      <vt:lpstr>Student Mission Book 1 </vt:lpstr>
      <vt:lpstr>In this unit you will:</vt:lpstr>
      <vt:lpstr>Check your understanding :  the Gothic genre! Keys of Terror is set in modern times, but it uses many of the features [conventions] of the Gothic genre. Read Chapter 1. </vt:lpstr>
      <vt:lpstr>Be an expert! Link the six Gothic conventions  to other texts you know.  [Show off your knowledge!!] </vt:lpstr>
      <vt:lpstr>Check your understanding! Answer these questions on Chapter 2.  The Strange Girl.</vt:lpstr>
      <vt:lpstr>Be a writer!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Green</dc:creator>
  <cp:lastModifiedBy>Jim Green</cp:lastModifiedBy>
  <cp:revision>9</cp:revision>
  <dcterms:created xsi:type="dcterms:W3CDTF">2024-05-29T11:25:37Z</dcterms:created>
  <dcterms:modified xsi:type="dcterms:W3CDTF">2024-05-31T08:22:42Z</dcterms:modified>
</cp:coreProperties>
</file>